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4.xml" ContentType="application/vnd.openxmlformats-officedocument.presentationml.slide+xml"/>
  <Override PartName="/customXml/itemProps3.xml" ContentType="application/vnd.openxmlformats-officedocument.customXmlProperties+xml"/>
  <Override PartName="/ppt/slideLayouts/slideLayout4.xml" ContentType="application/vnd.openxmlformats-officedocument.presentationml.slideLayout+xml"/>
  <Override PartName="/customXml/itemProps2.xml" ContentType="application/vnd.openxmlformats-officedocument.customXmlProperti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customXml/itemProps1.xml" ContentType="application/vnd.openxmlformats-officedocument.customXml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9144000" cy="51435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 /><Relationship Id="rId13" Type="http://schemas.openxmlformats.org/officeDocument/2006/relationships/tableStyles" Target="tableStyles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Couver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XX/XX/XXXX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pPr>
              <a:defRPr/>
            </a:pPr>
            <a:r>
              <a:rPr lang="fr-FR"/>
              <a:t>Intitulé de la direction </a:t>
            </a:r>
            <a:br>
              <a:rPr lang="fr-FR"/>
            </a:br>
            <a:r>
              <a:rPr lang="fr-FR"/>
              <a:t>ou de l’organisme rattaché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10C140CD-8AED-46FF-A9A2-77308F3F39AE}" type="slidenum">
              <a:rPr lang="fr-FR"/>
              <a:t/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60394" y="51469"/>
            <a:ext cx="4355622" cy="35811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Titre et sous-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  <a:endParaRPr lang="fr-FR" cap="all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/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cxnSp>
        <p:nvCxnSpPr>
          <p:cNvPr id="12" name="Connecteur droit 11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79512" y="118317"/>
            <a:ext cx="2195810" cy="18053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  <a:endParaRPr lang="fr-FR" cap="all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/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Chap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179512" y="4371950"/>
            <a:ext cx="878497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  <a:endParaRPr lang="fr-FR" cap="all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Intitulé de la direction ou de l’organisme rattaché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re et textes 3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  <a:endParaRPr lang="fr-FR" cap="all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/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>
              <a:defRPr/>
            </a:pPr>
            <a:r>
              <a:rPr lang="fr-FR" cap="all"/>
              <a:t>XX/XX/XXXX</a:t>
            </a:r>
            <a:endParaRPr lang="fr-FR" cap="al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/>
            </a:fld>
            <a:endParaRPr lang="fr-FR"/>
          </a:p>
        </p:txBody>
      </p:sp>
      <p:cxnSp>
        <p:nvCxnSpPr>
          <p:cNvPr id="10" name="Connecteur droit 9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323528" y="108000"/>
            <a:ext cx="755934" cy="6215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1" ftr="1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255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100000"/>
        </a:lnSpc>
        <a:spcBef>
          <a:spcPts val="0"/>
        </a:spcBef>
        <a:spcAft>
          <a:spcPts val="500"/>
        </a:spcAft>
        <a:buFont typeface="Arial"/>
        <a:buNone/>
        <a:defRPr sz="1050" b="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95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85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5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dailymotion.com/video/x7ypdmf" TargetMode="Externa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auto">
          <a:xfrm>
            <a:off x="2942416" y="339502"/>
            <a:ext cx="5256584" cy="1008112"/>
          </a:xfrm>
        </p:spPr>
        <p:txBody>
          <a:bodyPr/>
          <a:lstStyle/>
          <a:p>
            <a:pPr>
              <a:defRPr/>
            </a:pPr>
            <a:r>
              <a:rPr lang="fr-FR"/>
              <a:t>ADAGE</a:t>
            </a:r>
            <a:endParaRPr/>
          </a:p>
          <a:p>
            <a:pPr lvl="1">
              <a:defRPr/>
            </a:pPr>
            <a:r>
              <a:rPr lang="fr-FR"/>
              <a:t>Application dédiée à la généralisation de l’EAC</a:t>
            </a:r>
            <a:endParaRPr/>
          </a:p>
          <a:p>
            <a:pPr lvl="1">
              <a:defRPr/>
            </a:pP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  <a:endParaRPr lang="fr-FR" cap="all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/>
            </a:fld>
            <a:endParaRPr lang="fr-FR"/>
          </a:p>
        </p:txBody>
      </p:sp>
      <p:sp>
        <p:nvSpPr>
          <p:cNvPr id="3" name="Rectangle 2"/>
          <p:cNvSpPr/>
          <p:nvPr/>
        </p:nvSpPr>
        <p:spPr bwMode="auto">
          <a:xfrm>
            <a:off x="-147226" y="1925506"/>
            <a:ext cx="9111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fr-FR" sz="2400" b="1" cap="all"/>
              <a:t>IEN</a:t>
            </a:r>
            <a:endParaRPr lang="fr-FR" sz="2400" b="1" cap="all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60000" y="2668660"/>
            <a:ext cx="4653676" cy="2114244"/>
          </a:xfrm>
          <a:prstGeom prst="rect">
            <a:avLst/>
          </a:prstGeom>
        </p:spPr>
      </p:pic>
      <p:sp>
        <p:nvSpPr>
          <p:cNvPr id="10" name="Rectangle avec flèche vers la gauche 9"/>
          <p:cNvSpPr/>
          <p:nvPr/>
        </p:nvSpPr>
        <p:spPr bwMode="auto">
          <a:xfrm>
            <a:off x="4499992" y="2715766"/>
            <a:ext cx="4464496" cy="187220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402"/>
            </a:avLst>
          </a:prstGeom>
          <a:solidFill>
            <a:srgbClr val="BF1380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defRPr/>
            </a:pPr>
            <a:r>
              <a:rPr lang="fr-FR" sz="1100"/>
              <a:t>Pour vous connecter à ADAGE : </a:t>
            </a:r>
            <a:endParaRPr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/>
              <a:t>Ouvrez l’intranet académique (ARENA)</a:t>
            </a:r>
            <a:endParaRPr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/>
              <a:t>Renseignez vos identifiant et mot de passe</a:t>
            </a:r>
            <a:endParaRPr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/>
              <a:t>Choisissez le domaine « Scolarité du 1er degré » ou « Scolarité du 2</a:t>
            </a:r>
            <a:r>
              <a:rPr lang="fr-FR" sz="1100" baseline="30000"/>
              <a:t>nd</a:t>
            </a:r>
            <a:r>
              <a:rPr lang="fr-FR" sz="1100"/>
              <a:t> degré »</a:t>
            </a:r>
            <a:endParaRPr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/>
              <a:t>Cliquez sur « ADAGE - Application Dédiée À la Généralisation de l'EAC » dans la rubrique « Application dédiée aux parcours éducatifs »</a:t>
            </a:r>
            <a:endParaRPr lang="fr-FR" sz="11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 bwMode="auto">
          <a:xfrm>
            <a:off x="107505" y="212097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/>
              <a:t>L’application évolue : </a:t>
            </a:r>
            <a:endParaRPr/>
          </a:p>
          <a:p>
            <a:pPr algn="ctr">
              <a:defRPr/>
            </a:pPr>
            <a:r>
              <a:rPr lang="fr-FR"/>
              <a:t>les projets pour 2023-24 peuvent être renseignés dès avril 2022</a:t>
            </a:r>
            <a:endParaRPr/>
          </a:p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 bwMode="auto">
          <a:xfrm>
            <a:off x="614098" y="987574"/>
            <a:ext cx="76327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/>
              <a:t>ADAGE vous permet de prendre connaissance de toutes les initiatives de vos équipes pédagogiques. Elle est prévue pour faciliter le dialogue au sein de </a:t>
            </a:r>
            <a:r>
              <a:rPr lang="fr-FR"/>
              <a:t>l’école entre </a:t>
            </a:r>
            <a:r>
              <a:rPr lang="fr-FR"/>
              <a:t>pairs, avec la direction, pour préparer les budgets et les conseils </a:t>
            </a:r>
            <a:r>
              <a:rPr lang="fr-FR"/>
              <a:t>d’école.</a:t>
            </a:r>
            <a:endParaRPr lang="fr-FR"/>
          </a:p>
        </p:txBody>
      </p:sp>
      <p:sp>
        <p:nvSpPr>
          <p:cNvPr id="6" name="Rectangle 5"/>
          <p:cNvSpPr/>
          <p:nvPr/>
        </p:nvSpPr>
        <p:spPr bwMode="auto">
          <a:xfrm>
            <a:off x="395537" y="2279431"/>
            <a:ext cx="8280919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/>
              <a:t>Pour permettre la saisie la plus exhaustive possible, attribuez le profil « rédacteur de projets » aux professeurs de votre </a:t>
            </a:r>
            <a:r>
              <a:rPr lang="fr-FR"/>
              <a:t>circonscription.</a:t>
            </a:r>
            <a:endParaRPr/>
          </a:p>
          <a:p>
            <a:pPr algn="ctr">
              <a:defRPr/>
            </a:pPr>
            <a:r>
              <a:rPr lang="fr-FR"/>
              <a:t>Vous pouvez aussi déléguer vos droits aux CP en leur attribuant le profil « relais de circonscription »</a:t>
            </a:r>
            <a:endParaRPr lang="fr-FR"/>
          </a:p>
          <a:p>
            <a:pPr algn="ctr">
              <a:defRPr/>
            </a:pPr>
            <a:r>
              <a:rPr lang="fr-FR" sz="1200"/>
              <a:t>Vidéo tutoriel  </a:t>
            </a:r>
            <a:r>
              <a:rPr lang="fr-FR" sz="1200" u="sng">
                <a:hlinkClick r:id="rId2" tooltip="https://www.dailymotion.com/video/x7ypdmf"/>
              </a:rPr>
              <a:t>https://www.dailymotion.com/video/x7ypdmf</a:t>
            </a:r>
            <a:r>
              <a:rPr lang="fr-FR" sz="1200"/>
              <a:t> (durée : 1mn17</a:t>
            </a:r>
            <a:r>
              <a:rPr lang="fr-FR"/>
              <a:t>)</a:t>
            </a:r>
            <a:endParaRPr/>
          </a:p>
        </p:txBody>
      </p:sp>
      <p:sp>
        <p:nvSpPr>
          <p:cNvPr id="1760574194" name="Rectangle 11"/>
          <p:cNvSpPr/>
          <p:nvPr/>
        </p:nvSpPr>
        <p:spPr bwMode="auto">
          <a:xfrm>
            <a:off x="395536" y="4161681"/>
            <a:ext cx="8282251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/>
              <a:t>Il vous est toujours possible de modifier, d’annuler ou supprimer des projets.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043608" y="267494"/>
            <a:ext cx="42867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/>
              <a:t>Page d’accueil de l’application avec le profil « </a:t>
            </a:r>
            <a:r>
              <a:rPr lang="fr-FR" sz="1400"/>
              <a:t>IEN</a:t>
            </a:r>
            <a:r>
              <a:rPr lang="fr-FR" sz="1400"/>
              <a:t> »</a:t>
            </a:r>
            <a:endParaRPr/>
          </a:p>
        </p:txBody>
      </p:sp>
      <p:grpSp>
        <p:nvGrpSpPr>
          <p:cNvPr id="14" name="Groupe 13"/>
          <p:cNvGrpSpPr/>
          <p:nvPr/>
        </p:nvGrpSpPr>
        <p:grpSpPr bwMode="auto">
          <a:xfrm>
            <a:off x="179512" y="289600"/>
            <a:ext cx="8812259" cy="4486422"/>
            <a:chOff x="179512" y="289600"/>
            <a:chExt cx="8812259" cy="4486422"/>
          </a:xfrm>
        </p:grpSpPr>
        <p:sp>
          <p:nvSpPr>
            <p:cNvPr id="11" name="Rectangle 10"/>
            <p:cNvSpPr/>
            <p:nvPr/>
          </p:nvSpPr>
          <p:spPr bwMode="auto">
            <a:xfrm>
              <a:off x="4118229" y="4147482"/>
              <a:ext cx="2952328" cy="628540"/>
            </a:xfrm>
            <a:prstGeom prst="rect">
              <a:avLst/>
            </a:prstGeom>
            <a:solidFill>
              <a:srgbClr val="D81F94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90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La capture d’écran ci-dessus est une simulation. Cette nouveauté est mise en ligne le 4 avril, les Appels à projets seront ajoutés au fil de la publication de leurs calendriers dans les semaines qui viennent.</a:t>
              </a:r>
              <a:endParaRPr/>
            </a:p>
          </p:txBody>
        </p:sp>
        <p:grpSp>
          <p:nvGrpSpPr>
            <p:cNvPr id="7" name="Groupe 6"/>
            <p:cNvGrpSpPr/>
            <p:nvPr/>
          </p:nvGrpSpPr>
          <p:grpSpPr bwMode="auto">
            <a:xfrm>
              <a:off x="179512" y="289600"/>
              <a:ext cx="8812259" cy="3841841"/>
              <a:chOff x="179512" y="289600"/>
              <a:chExt cx="8812259" cy="3841841"/>
            </a:xfrm>
          </p:grpSpPr>
          <p:grpSp>
            <p:nvGrpSpPr>
              <p:cNvPr id="6" name="Groupe 5"/>
              <p:cNvGrpSpPr/>
              <p:nvPr/>
            </p:nvGrpSpPr>
            <p:grpSpPr bwMode="auto">
              <a:xfrm>
                <a:off x="179512" y="289600"/>
                <a:ext cx="8812259" cy="3678278"/>
                <a:chOff x="179512" y="289600"/>
                <a:chExt cx="8812259" cy="3678278"/>
              </a:xfrm>
            </p:grpSpPr>
            <p:pic>
              <p:nvPicPr>
                <p:cNvPr id="3" name="Image 2"/>
                <p:cNvPicPr>
                  <a:picLocks noChangeAspect="1"/>
                </p:cNvPicPr>
                <p:nvPr/>
              </p:nvPicPr>
              <p:blipFill>
                <a:blip r:embed="rId2"/>
                <a:stretch/>
              </p:blipFill>
              <p:spPr bwMode="auto">
                <a:xfrm>
                  <a:off x="179512" y="760700"/>
                  <a:ext cx="6851933" cy="3207178"/>
                </a:xfrm>
                <a:prstGeom prst="rect">
                  <a:avLst/>
                </a:prstGeom>
                <a:ln>
                  <a:solidFill>
                    <a:srgbClr val="4663B4"/>
                  </a:solidFill>
                </a:ln>
              </p:spPr>
            </p:pic>
            <p:sp>
              <p:nvSpPr>
                <p:cNvPr id="5" name="Flèche gauche 4"/>
                <p:cNvSpPr/>
                <p:nvPr/>
              </p:nvSpPr>
              <p:spPr bwMode="auto">
                <a:xfrm>
                  <a:off x="6815421" y="2184269"/>
                  <a:ext cx="432048" cy="360040"/>
                </a:xfrm>
                <a:prstGeom prst="leftArrow">
                  <a:avLst>
                    <a:gd name="adj1" fmla="val 50000"/>
                    <a:gd name="adj2" fmla="val 50000"/>
                  </a:avLst>
                </a:prstGeom>
                <a:solidFill>
                  <a:srgbClr val="7CA946"/>
                </a:solidFill>
                <a:ln>
                  <a:solidFill>
                    <a:srgbClr val="7CA94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8" name="Organigramme : Processus 7"/>
                <p:cNvSpPr/>
                <p:nvPr/>
              </p:nvSpPr>
              <p:spPr bwMode="auto">
                <a:xfrm>
                  <a:off x="7097840" y="289600"/>
                  <a:ext cx="1893931" cy="2271165"/>
                </a:xfrm>
                <a:prstGeom prst="flowChartProcess">
                  <a:avLst/>
                </a:prstGeom>
                <a:solidFill>
                  <a:srgbClr val="79AF39"/>
                </a:solidFill>
                <a:ln>
                  <a:solidFill>
                    <a:schemeClr val="bg1"/>
                  </a:solidFill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fr-FR" sz="1050">
                      <a:solidFill>
                        <a:schemeClr val="bg1"/>
                      </a:solidFill>
                      <a:latin typeface="+mj-lt"/>
                      <a:ea typeface="+mj-ea"/>
                      <a:cs typeface="+mj-cs"/>
                    </a:rPr>
                    <a:t> </a:t>
                  </a:r>
                  <a:r>
                    <a:rPr lang="fr-FR" sz="1050">
                      <a:solidFill>
                        <a:schemeClr val="bg1"/>
                      </a:solidFill>
                    </a:rPr>
                    <a:t>« Saisir un avis » : l’équipe pédagogique a candidaté sur un dispositif d’Appel à </a:t>
                  </a:r>
                  <a:r>
                    <a:rPr lang="fr-FR" sz="1050">
                      <a:solidFill>
                        <a:schemeClr val="bg1"/>
                      </a:solidFill>
                    </a:rPr>
                    <a:t>projets. </a:t>
                  </a:r>
                  <a:r>
                    <a:rPr lang="fr-FR" sz="1050">
                      <a:solidFill>
                        <a:schemeClr val="bg1"/>
                      </a:solidFill>
                    </a:rPr>
                    <a:t>La commission d’étude de la candidature souhaite votre avis. La demande d’avis s’affiche 7 jours avant la fin des inscriptions et jusqu’à 7 jours après la fin des </a:t>
                  </a:r>
                  <a:r>
                    <a:rPr lang="fr-FR" sz="1050">
                      <a:solidFill>
                        <a:schemeClr val="bg1"/>
                      </a:solidFill>
                    </a:rPr>
                    <a:t>inscriptions.</a:t>
                  </a:r>
                  <a:endParaRPr lang="fr-FR" sz="105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endParaRPr>
                </a:p>
              </p:txBody>
            </p:sp>
          </p:grpSp>
          <p:sp>
            <p:nvSpPr>
              <p:cNvPr id="10" name="Organigramme : Processus 9"/>
              <p:cNvSpPr/>
              <p:nvPr/>
            </p:nvSpPr>
            <p:spPr bwMode="auto">
              <a:xfrm>
                <a:off x="7177637" y="2951337"/>
                <a:ext cx="1668956" cy="1180104"/>
              </a:xfrm>
              <a:prstGeom prst="flowChartProcess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fr-FR" sz="1050">
                    <a:solidFill>
                      <a:sysClr val="windowText" lastClr="000000"/>
                    </a:solidFill>
                  </a:rPr>
                  <a:t>En cliquant sur la flèche, consultez les dossiers d’inscription ou de candidature des écoles de votre circonscription. </a:t>
                </a:r>
                <a:endParaRPr lang="fr-FR" sz="1050">
                  <a:solidFill>
                    <a:sysClr val="windowText" lastClr="000000"/>
                  </a:solidFill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12" name="Flèche gauche 11"/>
              <p:cNvSpPr/>
              <p:nvPr/>
            </p:nvSpPr>
            <p:spPr bwMode="auto">
              <a:xfrm>
                <a:off x="6801782" y="3567135"/>
                <a:ext cx="432048" cy="360040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rgbClr val="FFD500"/>
              </a:solidFill>
              <a:ln>
                <a:solidFill>
                  <a:srgbClr val="FFD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3" name="Flèche gauche 12"/>
              <p:cNvSpPr/>
              <p:nvPr/>
            </p:nvSpPr>
            <p:spPr bwMode="auto">
              <a:xfrm>
                <a:off x="6801782" y="3190639"/>
                <a:ext cx="432048" cy="360040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rgbClr val="FFD500"/>
              </a:solidFill>
              <a:ln>
                <a:solidFill>
                  <a:srgbClr val="FFD5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4" name="Rectangle avec flèche vers le haut 3"/>
            <p:cNvSpPr/>
            <p:nvPr/>
          </p:nvSpPr>
          <p:spPr bwMode="auto">
            <a:xfrm>
              <a:off x="325704" y="3795886"/>
              <a:ext cx="3672408" cy="980136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CB198A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05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NOUVEAUTE : </a:t>
              </a:r>
              <a:r>
                <a:rPr lang="fr-FR" sz="1050" b="1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les Appels à projets</a:t>
              </a:r>
              <a:endParaRPr/>
            </a:p>
            <a:p>
              <a:pPr algn="ctr">
                <a:defRPr/>
              </a:pPr>
              <a:r>
                <a:rPr lang="fr-FR" sz="105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Un portail d’inscription ou de candidature à des dispositifs  pour l’année scolaire 2023-24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 bwMode="auto">
          <a:xfrm>
            <a:off x="344511" y="1203598"/>
            <a:ext cx="8291381" cy="2398646"/>
            <a:chOff x="323528" y="1181555"/>
            <a:chExt cx="8291381" cy="2398646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323528" y="1181555"/>
              <a:ext cx="8291381" cy="2398646"/>
            </a:xfrm>
            <a:prstGeom prst="rect">
              <a:avLst/>
            </a:prstGeom>
            <a:ln>
              <a:solidFill>
                <a:srgbClr val="4663B4"/>
              </a:solidFill>
            </a:ln>
          </p:spPr>
        </p:pic>
        <p:sp>
          <p:nvSpPr>
            <p:cNvPr id="12" name="Rectangle avec flèche vers la gauche 11"/>
            <p:cNvSpPr/>
            <p:nvPr/>
          </p:nvSpPr>
          <p:spPr bwMode="auto">
            <a:xfrm>
              <a:off x="4139952" y="1440126"/>
              <a:ext cx="1340910" cy="914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D81F9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050" b="1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Choisir l’année 2022-2023 ou </a:t>
              </a:r>
              <a:endParaRPr/>
            </a:p>
            <a:p>
              <a:pPr algn="ctr">
                <a:defRPr/>
              </a:pPr>
              <a:r>
                <a:rPr lang="fr-FR" sz="1050" b="1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2023-2024</a:t>
              </a:r>
              <a:endParaRPr/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1115616" y="1181555"/>
              <a:ext cx="756360" cy="310075"/>
            </a:xfrm>
            <a:prstGeom prst="rect">
              <a:avLst/>
            </a:prstGeom>
            <a:noFill/>
            <a:ln>
              <a:solidFill>
                <a:srgbClr val="D81F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7" name="Titre 1"/>
          <p:cNvSpPr txBox="1"/>
          <p:nvPr/>
        </p:nvSpPr>
        <p:spPr bwMode="gray">
          <a:xfrm>
            <a:off x="1187624" y="222174"/>
            <a:ext cx="7564978" cy="5500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55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fr-FR" sz="1400" b="0"/>
              <a:t>Le volet culturel du projet d’établissement regroupe l’ensemble des projets d’éducation artistique et culturelle portés par les équipes pédagogiques </a:t>
            </a:r>
            <a:r>
              <a:rPr lang="fr-FR" sz="1400" b="0"/>
              <a:t>d’une même </a:t>
            </a:r>
            <a:r>
              <a:rPr lang="fr-FR" sz="1400" b="0"/>
              <a:t>l’école.</a:t>
            </a:r>
            <a:endParaRPr lang="fr-FR" sz="1400" b="0"/>
          </a:p>
          <a:p>
            <a:pPr>
              <a:defRPr/>
            </a:pPr>
            <a:r>
              <a:rPr lang="fr-FR" sz="1400" b="0"/>
              <a:t>Les informations renseignées alimentent les attestations individuelles des parcours EAC des élèves.</a:t>
            </a:r>
            <a:br>
              <a:rPr lang="fr-FR" sz="1050" b="0"/>
            </a:br>
            <a:endParaRPr lang="fr-FR" sz="1050" b="0"/>
          </a:p>
        </p:txBody>
      </p:sp>
      <p:sp>
        <p:nvSpPr>
          <p:cNvPr id="8" name="Rectangle avec flèche vers le haut 7"/>
          <p:cNvSpPr/>
          <p:nvPr/>
        </p:nvSpPr>
        <p:spPr bwMode="auto">
          <a:xfrm>
            <a:off x="323528" y="3363838"/>
            <a:ext cx="2232248" cy="1656184"/>
          </a:xfrm>
          <a:prstGeom prst="upArrowCallout">
            <a:avLst>
              <a:gd name="adj1" fmla="val 26077"/>
              <a:gd name="adj2" fmla="val 25000"/>
              <a:gd name="adj3" fmla="val 25000"/>
              <a:gd name="adj4" fmla="val 64977"/>
            </a:avLst>
          </a:prstGeom>
          <a:solidFill>
            <a:srgbClr val="85C44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Chorale, classe orchestre, classe à horaires aménagés, enseignements optionnels et de spécialité, etc.</a:t>
            </a:r>
            <a:endParaRPr/>
          </a:p>
        </p:txBody>
      </p:sp>
      <p:sp>
        <p:nvSpPr>
          <p:cNvPr id="9" name="Rectangle avec flèche vers le haut 8"/>
          <p:cNvSpPr/>
          <p:nvPr/>
        </p:nvSpPr>
        <p:spPr bwMode="auto">
          <a:xfrm>
            <a:off x="2928261" y="3373553"/>
            <a:ext cx="2921627" cy="1646469"/>
          </a:xfrm>
          <a:prstGeom prst="upArrowCallout">
            <a:avLst>
              <a:gd name="adj1" fmla="val 26077"/>
              <a:gd name="adj2" fmla="val 25000"/>
              <a:gd name="adj3" fmla="val 25000"/>
              <a:gd name="adj4" fmla="val 64977"/>
            </a:avLst>
          </a:prstGeom>
          <a:solidFill>
            <a:srgbClr val="9EAED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Projets pédagogiques liés à des dispositifs : Ecole et cinéma, Goncourt des lycéens, Concours national de la résistance, Création en cours, appels à projets académiques, etc.</a:t>
            </a:r>
            <a:endParaRPr/>
          </a:p>
        </p:txBody>
      </p:sp>
      <p:sp>
        <p:nvSpPr>
          <p:cNvPr id="10" name="Rectangle avec flèche vers le haut 9"/>
          <p:cNvSpPr/>
          <p:nvPr/>
        </p:nvSpPr>
        <p:spPr bwMode="auto">
          <a:xfrm>
            <a:off x="6222373" y="3373553"/>
            <a:ext cx="2814123" cy="1646469"/>
          </a:xfrm>
          <a:prstGeom prst="upArrowCallout">
            <a:avLst>
              <a:gd name="adj1" fmla="val 26077"/>
              <a:gd name="adj2" fmla="val 25000"/>
              <a:gd name="adj3" fmla="val 25000"/>
              <a:gd name="adj4" fmla="val 64977"/>
            </a:avLst>
          </a:prstGeom>
          <a:solidFill>
            <a:srgbClr val="CF99C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Projets pédagogiques non liés à un dispositif, ils sont définis de manière générique : projet articulant les trois piliers de l’EAC, action de sensibilisation artistique, club artistique, rencontre avec des artistes, etc.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/>
          <p:nvPr/>
        </p:nvSpPr>
        <p:spPr bwMode="gray">
          <a:xfrm>
            <a:off x="1187624" y="222174"/>
            <a:ext cx="7564978" cy="243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55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fr-FR" sz="1400" b="0"/>
              <a:t>Pour accéder au volet culturel d’une école de votre circonscription, </a:t>
            </a:r>
            <a:endParaRPr/>
          </a:p>
          <a:p>
            <a:pPr>
              <a:spcAft>
                <a:spcPts val="600"/>
              </a:spcAft>
              <a:defRPr/>
            </a:pPr>
            <a:r>
              <a:rPr lang="fr-FR" sz="1400" b="0"/>
              <a:t>utilisez « Projets EAC » puis « Découvrir des projets » ,</a:t>
            </a:r>
            <a:endParaRPr/>
          </a:p>
          <a:p>
            <a:pPr>
              <a:spcAft>
                <a:spcPts val="600"/>
              </a:spcAft>
              <a:defRPr/>
            </a:pPr>
            <a:r>
              <a:rPr lang="fr-FR" sz="1400" b="0"/>
              <a:t>puis renseignez le nom de l’école dans « Rechercher un établissement ».</a:t>
            </a:r>
            <a:br>
              <a:rPr lang="fr-FR" sz="1050" b="0"/>
            </a:br>
            <a:endParaRPr lang="fr-FR" sz="1050" b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24007" y="1140018"/>
            <a:ext cx="7992888" cy="1334073"/>
          </a:xfrm>
          <a:prstGeom prst="rect">
            <a:avLst/>
          </a:prstGeom>
          <a:ln>
            <a:solidFill>
              <a:srgbClr val="4663B4"/>
            </a:solidFill>
          </a:ln>
        </p:spPr>
      </p:pic>
      <p:sp>
        <p:nvSpPr>
          <p:cNvPr id="11" name="Titre 1"/>
          <p:cNvSpPr txBox="1"/>
          <p:nvPr/>
        </p:nvSpPr>
        <p:spPr bwMode="gray">
          <a:xfrm>
            <a:off x="324007" y="2534844"/>
            <a:ext cx="7564978" cy="243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55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fr-FR" sz="1400" b="0"/>
              <a:t>Puis cliquez sur la maison.</a:t>
            </a:r>
            <a:br>
              <a:rPr lang="fr-FR" sz="1050" b="0"/>
            </a:br>
            <a:endParaRPr lang="fr-FR" sz="1050" b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4007" y="2838608"/>
            <a:ext cx="7605082" cy="2159046"/>
          </a:xfrm>
          <a:prstGeom prst="rect">
            <a:avLst/>
          </a:prstGeom>
          <a:ln>
            <a:solidFill>
              <a:srgbClr val="CB198A"/>
            </a:solidFill>
          </a:ln>
        </p:spPr>
      </p:pic>
      <p:sp>
        <p:nvSpPr>
          <p:cNvPr id="14" name="Flèche vers le bas 13"/>
          <p:cNvSpPr/>
          <p:nvPr/>
        </p:nvSpPr>
        <p:spPr bwMode="auto">
          <a:xfrm rot="20682672">
            <a:off x="120420" y="3428926"/>
            <a:ext cx="484632" cy="97840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B198A"/>
          </a:solidFill>
          <a:ln>
            <a:solidFill>
              <a:srgbClr val="CB1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/>
          <p:nvPr/>
        </p:nvSpPr>
        <p:spPr bwMode="gray">
          <a:xfrm>
            <a:off x="1187624" y="222174"/>
            <a:ext cx="7564978" cy="243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55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fr-FR" sz="1400" b="0"/>
              <a:t>Parcours alternatif : Pour accéder au volet culturel d’une école de votre circonscription, </a:t>
            </a:r>
            <a:endParaRPr/>
          </a:p>
          <a:p>
            <a:pPr>
              <a:spcAft>
                <a:spcPts val="600"/>
              </a:spcAft>
              <a:defRPr/>
            </a:pPr>
            <a:r>
              <a:rPr lang="fr-FR" sz="1400" b="0"/>
              <a:t>utilisez « Projets EAC » puis « Découvrir des projets » , puis « Afficher la cartographie».</a:t>
            </a:r>
            <a:br>
              <a:rPr lang="fr-FR" sz="1050" b="0"/>
            </a:br>
            <a:endParaRPr lang="fr-FR" sz="1050" b="0"/>
          </a:p>
        </p:txBody>
      </p:sp>
      <p:sp>
        <p:nvSpPr>
          <p:cNvPr id="11" name="Titre 1"/>
          <p:cNvSpPr txBox="1"/>
          <p:nvPr/>
        </p:nvSpPr>
        <p:spPr bwMode="gray">
          <a:xfrm>
            <a:off x="1187624" y="807403"/>
            <a:ext cx="7564978" cy="243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55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fr-FR" sz="1400" b="0"/>
              <a:t>Cliquez sur l’école puis</a:t>
            </a:r>
            <a:r>
              <a:rPr lang="fr-FR" sz="1400" b="0"/>
              <a:t> sur </a:t>
            </a:r>
            <a:r>
              <a:rPr lang="fr-FR" sz="1400" b="0"/>
              <a:t>la maison.</a:t>
            </a:r>
            <a:br>
              <a:rPr lang="fr-FR" sz="1050" b="0"/>
            </a:br>
            <a:endParaRPr lang="fr-FR" sz="1050" b="0"/>
          </a:p>
        </p:txBody>
      </p:sp>
      <p:grpSp>
        <p:nvGrpSpPr>
          <p:cNvPr id="4" name="Groupe 3"/>
          <p:cNvGrpSpPr/>
          <p:nvPr/>
        </p:nvGrpSpPr>
        <p:grpSpPr bwMode="auto">
          <a:xfrm>
            <a:off x="1218070" y="1131590"/>
            <a:ext cx="7088418" cy="1791240"/>
            <a:chOff x="1763687" y="1635646"/>
            <a:chExt cx="7088418" cy="179124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rcRect l="0" t="56170" r="0" b="-1242"/>
            <a:stretch/>
          </p:blipFill>
          <p:spPr bwMode="auto">
            <a:xfrm>
              <a:off x="1763687" y="1635646"/>
              <a:ext cx="7088418" cy="1791240"/>
            </a:xfrm>
            <a:prstGeom prst="rect">
              <a:avLst/>
            </a:prstGeom>
            <a:ln>
              <a:solidFill>
                <a:srgbClr val="4663B4"/>
              </a:solidFill>
            </a:ln>
          </p:spPr>
        </p:pic>
        <p:sp>
          <p:nvSpPr>
            <p:cNvPr id="14" name="Flèche vers le bas 13"/>
            <p:cNvSpPr/>
            <p:nvPr/>
          </p:nvSpPr>
          <p:spPr bwMode="auto">
            <a:xfrm rot="20682672">
              <a:off x="4116356" y="1668831"/>
              <a:ext cx="484632" cy="97840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B198A"/>
            </a:solidFill>
            <a:ln>
              <a:solidFill>
                <a:srgbClr val="4663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8" name="Rectangle à coins arrondis 7"/>
          <p:cNvSpPr/>
          <p:nvPr/>
        </p:nvSpPr>
        <p:spPr bwMode="auto">
          <a:xfrm>
            <a:off x="1547664" y="3363838"/>
            <a:ext cx="6470792" cy="1202432"/>
          </a:xfrm>
          <a:prstGeom prst="roundRect">
            <a:avLst>
              <a:gd name="adj" fmla="val 16667"/>
            </a:avLst>
          </a:prstGeom>
          <a:noFill/>
          <a:ln>
            <a:solidFill>
              <a:srgbClr val="D81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>
                <a:solidFill>
                  <a:srgbClr val="CB198A"/>
                </a:solidFill>
              </a:rPr>
              <a:t>Lorsque vous êtes sur le volet culturel d’une école, vous avez exactement les </a:t>
            </a:r>
            <a:r>
              <a:rPr lang="fr-FR">
                <a:solidFill>
                  <a:srgbClr val="CB198A"/>
                </a:solidFill>
              </a:rPr>
              <a:t>mêmes droits </a:t>
            </a:r>
            <a:r>
              <a:rPr lang="fr-FR">
                <a:solidFill>
                  <a:srgbClr val="CB198A"/>
                </a:solidFill>
              </a:rPr>
              <a:t>que le directeur d’école sur l’écriture, la validation ou la modification </a:t>
            </a:r>
            <a:r>
              <a:rPr lang="fr-FR">
                <a:solidFill>
                  <a:srgbClr val="CB198A"/>
                </a:solidFill>
              </a:rPr>
              <a:t>des </a:t>
            </a:r>
            <a:r>
              <a:rPr lang="fr-FR">
                <a:solidFill>
                  <a:srgbClr val="CB198A"/>
                </a:solidFill>
              </a:rPr>
              <a:t>projets.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88000" y="2931790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15816" y="195486"/>
            <a:ext cx="5994005" cy="3493704"/>
          </a:xfrm>
          <a:prstGeom prst="rect">
            <a:avLst/>
          </a:prstGeom>
          <a:ln>
            <a:solidFill>
              <a:srgbClr val="4663B4"/>
            </a:solidFill>
          </a:ln>
        </p:spPr>
      </p:pic>
      <p:sp>
        <p:nvSpPr>
          <p:cNvPr id="11" name="Rectangle 10"/>
          <p:cNvSpPr/>
          <p:nvPr/>
        </p:nvSpPr>
        <p:spPr bwMode="auto">
          <a:xfrm>
            <a:off x="395812" y="2643758"/>
            <a:ext cx="3384376" cy="2358629"/>
          </a:xfrm>
          <a:prstGeom prst="rect">
            <a:avLst/>
          </a:prstGeom>
          <a:solidFill>
            <a:srgbClr val="E2E2E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NOUVEAUTE </a:t>
            </a:r>
            <a:r>
              <a:rPr lang="fr-FR" sz="1050">
                <a:solidFill>
                  <a:schemeClr val="tx1"/>
                </a:solidFill>
              </a:rPr>
              <a:t>pour </a:t>
            </a:r>
            <a:r>
              <a:rPr lang="fr-FR" sz="1050">
                <a:solidFill>
                  <a:srgbClr val="4663B4"/>
                </a:solidFill>
              </a:rPr>
              <a:t>les projets liés à des dispositifs</a:t>
            </a:r>
            <a:r>
              <a:rPr lang="fr-FR" sz="1050">
                <a:solidFill>
                  <a:schemeClr val="tx1"/>
                </a:solidFill>
              </a:rPr>
              <a:t> et </a:t>
            </a:r>
            <a:r>
              <a:rPr lang="fr-FR" sz="1050">
                <a:solidFill>
                  <a:srgbClr val="B35BAA"/>
                </a:solidFill>
              </a:rPr>
              <a:t>les projets à l’initiative de l’établissement </a:t>
            </a:r>
            <a:r>
              <a:rPr lang="fr-FR" sz="1050">
                <a:solidFill>
                  <a:schemeClr val="tx1"/>
                </a:solidFill>
              </a:rPr>
              <a:t>:</a:t>
            </a:r>
            <a:endParaRPr/>
          </a:p>
          <a:p>
            <a:pPr algn="ctr">
              <a:defRPr/>
            </a:pPr>
            <a:r>
              <a:rPr lang="fr-FR" sz="10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/>
          </a:p>
          <a:p>
            <a:pPr algn="ctr">
              <a:defRPr/>
            </a:pPr>
            <a:r>
              <a:rPr lang="fr-FR" sz="10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équipes pédagogiques peuvent renseigner un budget prévisionnel et demander la validation de votre direction.</a:t>
            </a:r>
            <a:endParaRPr/>
          </a:p>
          <a:p>
            <a:pPr algn="ctr">
              <a:defRPr/>
            </a:pPr>
            <a:endParaRPr lang="fr-FR" sz="105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fr-FR" sz="10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 budget est destiné au dialogue interne au sein de </a:t>
            </a:r>
            <a:r>
              <a:rPr lang="fr-FR" sz="10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l’école </a:t>
            </a:r>
            <a:r>
              <a:rPr lang="fr-FR" sz="10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(direction, collègues, </a:t>
            </a:r>
            <a:r>
              <a:rPr lang="fr-FR" sz="10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conseil d’école).</a:t>
            </a:r>
            <a:endParaRPr lang="fr-FR" sz="105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fr-FR" sz="105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fr-FR" sz="10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 est modifiable à tout moment.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88000" y="2931790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Rectangle 13"/>
          <p:cNvSpPr/>
          <p:nvPr/>
        </p:nvSpPr>
        <p:spPr bwMode="auto">
          <a:xfrm>
            <a:off x="1259632" y="140389"/>
            <a:ext cx="6944925" cy="772765"/>
          </a:xfrm>
          <a:prstGeom prst="rect">
            <a:avLst/>
          </a:prstGeom>
          <a:solidFill>
            <a:srgbClr val="E2E2E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page de « validation des projets » permet de suivre l’état de chaque projet : validation du directeur ou de l’IEN, avis de l’IEN et/ou avis de la commission qui étudie le projet dans le cadre d’un appel à projets.</a:t>
            </a:r>
            <a:endParaRPr/>
          </a:p>
          <a:p>
            <a:pPr algn="ctr">
              <a:defRPr/>
            </a:pPr>
            <a:endParaRPr lang="fr-FR" sz="105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fr-FR" sz="10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Vous pouvez valider les projets </a:t>
            </a:r>
            <a:r>
              <a:rPr lang="fr-FR" sz="10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 saisir vos avis à </a:t>
            </a:r>
            <a:r>
              <a:rPr lang="fr-FR" sz="10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partir de cette page.</a:t>
            </a:r>
            <a:endParaRPr/>
          </a:p>
        </p:txBody>
      </p:sp>
      <p:grpSp>
        <p:nvGrpSpPr>
          <p:cNvPr id="20" name="Groupe 19"/>
          <p:cNvGrpSpPr/>
          <p:nvPr/>
        </p:nvGrpSpPr>
        <p:grpSpPr bwMode="auto">
          <a:xfrm>
            <a:off x="395536" y="1131590"/>
            <a:ext cx="8464671" cy="3315013"/>
            <a:chOff x="395536" y="1131590"/>
            <a:chExt cx="8464671" cy="3315013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395536" y="1131590"/>
              <a:ext cx="8464671" cy="3315013"/>
            </a:xfrm>
            <a:prstGeom prst="rect">
              <a:avLst/>
            </a:prstGeom>
            <a:ln>
              <a:solidFill>
                <a:srgbClr val="4663B4"/>
              </a:solidFill>
            </a:ln>
          </p:spPr>
        </p:pic>
        <p:sp>
          <p:nvSpPr>
            <p:cNvPr id="16" name="Rectangle avec flèche vers la gauche 15"/>
            <p:cNvSpPr/>
            <p:nvPr/>
          </p:nvSpPr>
          <p:spPr bwMode="auto">
            <a:xfrm>
              <a:off x="6012159" y="1779662"/>
              <a:ext cx="1340910" cy="914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D81F9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050" b="1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Choisir </a:t>
              </a:r>
              <a:r>
                <a:rPr lang="fr-FR" sz="1050" b="1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l’année</a:t>
              </a:r>
              <a:endParaRPr lang="fr-FR" sz="1050" b="1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  <a:p>
              <a:pPr algn="ctr">
                <a:defRPr/>
              </a:pPr>
              <a:r>
                <a:rPr lang="fr-FR" sz="1050" b="1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2023-2024</a:t>
              </a:r>
              <a:endParaRPr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088000" y="1131590"/>
              <a:ext cx="611792" cy="288032"/>
            </a:xfrm>
            <a:prstGeom prst="rect">
              <a:avLst/>
            </a:prstGeom>
            <a:noFill/>
            <a:ln>
              <a:solidFill>
                <a:srgbClr val="D81F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ln>
                  <a:solidFill>
                    <a:srgbClr val="D81F94"/>
                  </a:solidFill>
                </a:ln>
                <a:noFill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88000" y="3887277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" name="ZoneTexte 30"/>
          <p:cNvSpPr txBox="1"/>
          <p:nvPr/>
        </p:nvSpPr>
        <p:spPr bwMode="auto">
          <a:xfrm>
            <a:off x="288570" y="843558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 b="1">
                <a:ea typeface="+mj-ea"/>
                <a:cs typeface="+mj-cs"/>
              </a:rPr>
              <a:t>Parcours des élèves</a:t>
            </a:r>
            <a:endParaRPr/>
          </a:p>
        </p:txBody>
      </p:sp>
      <p:sp>
        <p:nvSpPr>
          <p:cNvPr id="11" name="Rectangle 10"/>
          <p:cNvSpPr/>
          <p:nvPr/>
        </p:nvSpPr>
        <p:spPr bwMode="auto">
          <a:xfrm>
            <a:off x="2048356" y="3312983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95536" y="1419622"/>
            <a:ext cx="6262431" cy="2780724"/>
          </a:xfrm>
          <a:prstGeom prst="rect">
            <a:avLst/>
          </a:prstGeom>
          <a:ln>
            <a:solidFill>
              <a:srgbClr val="4663B4"/>
            </a:solidFill>
          </a:ln>
        </p:spPr>
      </p:pic>
      <p:sp>
        <p:nvSpPr>
          <p:cNvPr id="15" name="Rectangle à coins arrondis 14"/>
          <p:cNvSpPr/>
          <p:nvPr/>
        </p:nvSpPr>
        <p:spPr bwMode="auto">
          <a:xfrm>
            <a:off x="6804248" y="1464154"/>
            <a:ext cx="2088232" cy="259228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100">
                <a:solidFill>
                  <a:schemeClr val="tx1"/>
                </a:solidFill>
                <a:latin typeface="+mj-lt"/>
                <a:ea typeface="Montserrat"/>
                <a:cs typeface="Montserrat"/>
              </a:rPr>
              <a:t>Pour cibler plus spécifiquement des élèves ne bénéficiant pas de projet cette année, ou n’ayant pas bénéficié de projet les années précédentes :</a:t>
            </a:r>
            <a:endParaRPr/>
          </a:p>
          <a:p>
            <a:pPr algn="ctr">
              <a:defRPr/>
            </a:pPr>
            <a:endParaRPr lang="fr-FR" sz="1100">
              <a:solidFill>
                <a:schemeClr val="tx1"/>
              </a:solidFill>
              <a:latin typeface="+mj-lt"/>
              <a:ea typeface="Montserrat"/>
              <a:cs typeface="Montserrat"/>
            </a:endParaRPr>
          </a:p>
          <a:p>
            <a:pPr algn="ctr">
              <a:defRPr/>
            </a:pPr>
            <a:r>
              <a:rPr lang="fr-FR" sz="1100">
                <a:solidFill>
                  <a:schemeClr val="tx1"/>
                </a:solidFill>
                <a:latin typeface="+mj-lt"/>
                <a:ea typeface="Montserrat"/>
                <a:cs typeface="Montserrat"/>
              </a:rPr>
              <a:t>utilisez « Projets EAC » puis « Suivi des élèves » puis le moteur de recherche « Nombre d’actions : aucune » </a:t>
            </a:r>
            <a:endParaRPr/>
          </a:p>
          <a:p>
            <a:pPr algn="ctr">
              <a:defRPr/>
            </a:pPr>
            <a:endParaRPr lang="fr-FR" sz="1100">
              <a:solidFill>
                <a:schemeClr val="tx1"/>
              </a:solidFill>
              <a:latin typeface="+mj-lt"/>
              <a:ea typeface="Montserrat"/>
              <a:cs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customXml/_rels/item1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11CBDF24E87429AD9C0273156F54A" ma:contentTypeVersion="1" ma:contentTypeDescription="Crée un document." ma:contentTypeScope="" ma:versionID="2e7c5aa9ef5d81659d4bf2e92a6f29e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7a0f58931eb9b8f607584e4edce4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 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B279A5-87A2-445D-95C3-916EB9C5F0E3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D5A41BC-8BF4-4C98-B546-0CA0C6D7D4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0</TotalTime>
  <Words>0</Words>
  <Application>ONLYOFFICE/7.2.2.56</Application>
  <DocSecurity>0</DocSecurity>
  <PresentationFormat>Affichage à l'écran (16:9)</PresentationFormat>
  <Paragraphs>0</Paragraphs>
  <Slides>9</Slides>
  <Notes>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Manager>Client</Manager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keywords/>
  <dc:description/>
  <dc:identifier/>
  <dc:language/>
  <cp:lastModifiedBy>Pascale CURNIER</cp:lastModifiedBy>
  <cp:revision>65</cp:revision>
  <dcterms:created xsi:type="dcterms:W3CDTF">2020-03-05T15:21:24Z</dcterms:created>
  <dcterms:modified xsi:type="dcterms:W3CDTF">2023-04-03T08:25:20Z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