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4"/>
  </p:sldMasterIdLst>
  <p:notesMasterIdLst>
    <p:notesMasterId r:id="rId14"/>
  </p:notesMasterIdLst>
  <p:sldIdLst>
    <p:sldId id="331" r:id="rId5"/>
    <p:sldId id="342" r:id="rId6"/>
    <p:sldId id="327" r:id="rId7"/>
    <p:sldId id="334" r:id="rId8"/>
    <p:sldId id="332" r:id="rId9"/>
    <p:sldId id="338" r:id="rId10"/>
    <p:sldId id="339" r:id="rId11"/>
    <p:sldId id="340" r:id="rId12"/>
    <p:sldId id="341" r:id="rId13"/>
  </p:sldIdLst>
  <p:sldSz cx="9144000" cy="5143500" type="screen16x9"/>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INISTÈRIEL" id="{0B896E98-F45E-4768-8620-EDDF394BE181}">
          <p14:sldIdLst>
            <p14:sldId id="331"/>
            <p14:sldId id="342"/>
            <p14:sldId id="327"/>
            <p14:sldId id="334"/>
            <p14:sldId id="332"/>
            <p14:sldId id="338"/>
            <p14:sldId id="339"/>
            <p14:sldId id="340"/>
            <p14:sldId id="341"/>
          </p14:sldIdLst>
        </p14:section>
        <p14:section name="MÉTHODOLOGIE" id="{EB03BDE6-D677-4574-A7BF-9721F91BDEB8}">
          <p14:sldIdLst/>
        </p14:section>
      </p14:sectionLst>
    </p:ext>
    <p:ext uri="{EFAFB233-063F-42B5-8137-9DF3F51BA10A}">
      <p15:sldGuideLst xmlns:p15="http://schemas.microsoft.com/office/powerpoint/2012/main">
        <p15:guide id="1" orient="horz" pos="1620">
          <p15:clr>
            <a:srgbClr val="A4A3A4"/>
          </p15:clr>
        </p15:guide>
        <p15:guide id="2" orient="horz" pos="191">
          <p15:clr>
            <a:srgbClr val="A4A3A4"/>
          </p15:clr>
        </p15:guide>
        <p15:guide id="3" orient="horz" pos="854">
          <p15:clr>
            <a:srgbClr val="A4A3A4"/>
          </p15:clr>
        </p15:guide>
        <p15:guide id="4" orient="horz" pos="821">
          <p15:clr>
            <a:srgbClr val="A4A3A4"/>
          </p15:clr>
        </p15:guide>
        <p15:guide id="5" orient="horz" pos="3049">
          <p15:clr>
            <a:srgbClr val="A4A3A4"/>
          </p15:clr>
        </p15:guide>
        <p15:guide id="6" orient="horz" pos="3151">
          <p15:clr>
            <a:srgbClr val="A4A3A4"/>
          </p15:clr>
        </p15:guide>
        <p15:guide id="7" pos="2880">
          <p15:clr>
            <a:srgbClr val="A4A3A4"/>
          </p15:clr>
        </p15:guide>
        <p15:guide id="8" pos="476">
          <p15:clr>
            <a:srgbClr val="A4A3A4"/>
          </p15:clr>
        </p15:guide>
        <p15:guide id="9" pos="5193">
          <p15:clr>
            <a:srgbClr val="A4A3A4"/>
          </p15:clr>
        </p15:guide>
        <p15:guide id="10" pos="546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70B5"/>
    <a:srgbClr val="870087"/>
    <a:srgbClr val="FFFFFF"/>
    <a:srgbClr val="FFE1FF"/>
    <a:srgbClr val="D81F94"/>
    <a:srgbClr val="7D8EBE"/>
    <a:srgbClr val="CB198A"/>
    <a:srgbClr val="EDF0F7"/>
    <a:srgbClr val="7580B7"/>
    <a:srgbClr val="4663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69" autoAdjust="0"/>
    <p:restoredTop sz="94660"/>
  </p:normalViewPr>
  <p:slideViewPr>
    <p:cSldViewPr showGuides="1">
      <p:cViewPr varScale="1">
        <p:scale>
          <a:sx n="152" d="100"/>
          <a:sy n="152" d="100"/>
        </p:scale>
        <p:origin x="420" y="132"/>
      </p:cViewPr>
      <p:guideLst>
        <p:guide orient="horz" pos="1620"/>
        <p:guide orient="horz" pos="191"/>
        <p:guide orient="horz" pos="854"/>
        <p:guide orient="horz" pos="821"/>
        <p:guide orient="horz" pos="3049"/>
        <p:guide orient="horz" pos="3151"/>
        <p:guide pos="2880"/>
        <p:guide pos="476"/>
        <p:guide pos="5193"/>
        <p:guide pos="5465"/>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fld id="{D680E798-53FF-4C51-A981-953463752515}" type="datetimeFigureOut">
              <a:rPr lang="fr-FR" smtClean="0"/>
              <a:pPr/>
              <a:t>02/09/2024</a:t>
            </a:fld>
            <a:endParaRPr lang="fr-FR" dirty="0"/>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fld id="{1B06CD8F-B7ED-4A05-9FB1-A01CC0EF02CC}" type="slidenum">
              <a:rPr lang="fr-FR" smtClean="0"/>
              <a:pPr/>
              <a:t>‹N°›</a:t>
            </a:fld>
            <a:endParaRPr lang="fr-FR" dirty="0"/>
          </a:p>
        </p:txBody>
      </p:sp>
    </p:spTree>
    <p:extLst>
      <p:ext uri="{BB962C8B-B14F-4D97-AF65-F5344CB8AC3E}">
        <p14:creationId xmlns:p14="http://schemas.microsoft.com/office/powerpoint/2010/main" val="411662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ln>
            <a:solidFill>
              <a:schemeClr val="tx1">
                <a:alpha val="0"/>
              </a:schemeClr>
            </a:solidFill>
          </a:ln>
        </p:spPr>
        <p:txBody>
          <a:bodyPr/>
          <a:lstStyle>
            <a:lvl1pPr>
              <a:defRPr sz="100">
                <a:solidFill>
                  <a:schemeClr val="tx1">
                    <a:alpha val="0"/>
                  </a:schemeClr>
                </a:solidFill>
              </a:defRPr>
            </a:lvl1pPr>
          </a:lstStyle>
          <a:p>
            <a:r>
              <a:rPr lang="fr-FR"/>
              <a:t>XX/XX/XXXX</a:t>
            </a:r>
            <a:endParaRPr lang="fr-FR" dirty="0"/>
          </a:p>
        </p:txBody>
      </p:sp>
      <p:sp>
        <p:nvSpPr>
          <p:cNvPr id="5" name="Espace réservé du pied de page 4"/>
          <p:cNvSpPr>
            <a:spLocks noGrp="1"/>
          </p:cNvSpPr>
          <p:nvPr>
            <p:ph type="ftr" sz="quarter" idx="11"/>
          </p:nvPr>
        </p:nvSpPr>
        <p:spPr bwMode="gray">
          <a:xfrm>
            <a:off x="720000" y="3919897"/>
            <a:ext cx="3240000" cy="900000"/>
          </a:xfrm>
        </p:spPr>
        <p:txBody>
          <a:bodyPr anchor="b" anchorCtr="0"/>
          <a:lstStyle>
            <a:lvl1pPr>
              <a:defRPr sz="1150"/>
            </a:lvl1pPr>
          </a:lstStyle>
          <a:p>
            <a:r>
              <a:rPr lang="fr-FR" dirty="0"/>
              <a:t>Intitulé de la direction </a:t>
            </a:r>
            <a:br>
              <a:rPr lang="fr-FR" dirty="0"/>
            </a:br>
            <a:r>
              <a:rPr lang="fr-FR" dirty="0"/>
              <a:t>ou de l’organisme rattaché</a:t>
            </a:r>
          </a:p>
        </p:txBody>
      </p:sp>
      <p:sp>
        <p:nvSpPr>
          <p:cNvPr id="6" name="Espace réservé du numéro de diapositive 5"/>
          <p:cNvSpPr>
            <a:spLocks noGrp="1"/>
          </p:cNvSpPr>
          <p:nvPr>
            <p:ph type="sldNum" sz="quarter" idx="12"/>
          </p:nvPr>
        </p:nvSpPr>
        <p:spPr bwMode="gray">
          <a:xfrm>
            <a:off x="0" y="4963500"/>
            <a:ext cx="180000" cy="180000"/>
          </a:xfr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0394" y="51470"/>
            <a:ext cx="4355622" cy="3581126"/>
          </a:xfrm>
          <a:prstGeom prst="rect">
            <a:avLst/>
          </a:prstGeom>
        </p:spPr>
      </p:pic>
    </p:spTree>
    <p:extLst>
      <p:ext uri="{BB962C8B-B14F-4D97-AF65-F5344CB8AC3E}">
        <p14:creationId xmlns:p14="http://schemas.microsoft.com/office/powerpoint/2010/main" val="3432610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re et sous-titre">
    <p:spTree>
      <p:nvGrpSpPr>
        <p:cNvPr id="1" name=""/>
        <p:cNvGrpSpPr/>
        <p:nvPr/>
      </p:nvGrpSpPr>
      <p:grpSpPr>
        <a:xfrm>
          <a:off x="0" y="0"/>
          <a:ext cx="0" cy="0"/>
          <a:chOff x="0" y="0"/>
          <a:chExt cx="0" cy="0"/>
        </a:xfrm>
      </p:grpSpPr>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sp>
        <p:nvSpPr>
          <p:cNvPr id="2" name="Espace réservé de la date 1"/>
          <p:cNvSpPr>
            <a:spLocks noGrp="1"/>
          </p:cNvSpPr>
          <p:nvPr>
            <p:ph type="dt" sz="half" idx="10"/>
          </p:nvPr>
        </p:nvSpPr>
        <p:spPr bwMode="gray"/>
        <p:txBody>
          <a:bodyPr/>
          <a:lstStyle/>
          <a:p>
            <a:pPr algn="r"/>
            <a:r>
              <a:rPr lang="fr-FR" cap="all"/>
              <a:t>XX/XX/XXXX</a:t>
            </a:r>
            <a:endParaRPr lang="fr-FR" cap="all" dirty="0"/>
          </a:p>
        </p:txBody>
      </p:sp>
      <p:sp>
        <p:nvSpPr>
          <p:cNvPr id="3" name="Espace réservé du pied de page 2"/>
          <p:cNvSpPr>
            <a:spLocks noGrp="1"/>
          </p:cNvSpPr>
          <p:nvPr>
            <p:ph type="ftr" sz="quarter" idx="11"/>
          </p:nvPr>
        </p:nvSpPr>
        <p:spPr bwMode="gray"/>
        <p:txBody>
          <a:bodyPr/>
          <a:lstStyle>
            <a:lvl1pPr>
              <a:defRPr/>
            </a:lvl1pPr>
          </a:lstStyle>
          <a:p>
            <a:r>
              <a:rPr lang="fr-FR" dirty="0"/>
              <a:t>Intitulé de la direction ou de l’organisme rattaché</a:t>
            </a:r>
          </a:p>
        </p:txBody>
      </p:sp>
      <p:sp>
        <p:nvSpPr>
          <p:cNvPr id="8" name="Espace réservé du numéro de diapositive 7"/>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1" name="Espace réservé du texte 10"/>
          <p:cNvSpPr>
            <a:spLocks noGrp="1"/>
          </p:cNvSpPr>
          <p:nvPr>
            <p:ph type="body" sz="quarter" idx="13" hasCustomPrompt="1"/>
          </p:nvPr>
        </p:nvSpPr>
        <p:spPr bwMode="gray">
          <a:xfrm>
            <a:off x="360000" y="2346046"/>
            <a:ext cx="8424000" cy="2077200"/>
          </a:xfrm>
        </p:spPr>
        <p:txBody>
          <a:bodyPr/>
          <a:lstStyle>
            <a:lvl1pPr>
              <a:lnSpc>
                <a:spcPct val="90000"/>
              </a:lnSpc>
              <a:spcAft>
                <a:spcPts val="0"/>
              </a:spcAft>
              <a:defRPr sz="3250" b="1" cap="all" baseline="0"/>
            </a:lvl1pPr>
            <a:lvl2pPr marL="0" indent="0">
              <a:spcBef>
                <a:spcPts val="500"/>
              </a:spcBef>
              <a:spcAft>
                <a:spcPts val="0"/>
              </a:spcAft>
              <a:buNone/>
              <a:defRPr sz="1850"/>
            </a:lvl2pPr>
          </a:lstStyle>
          <a:p>
            <a:pPr lvl="0"/>
            <a:r>
              <a:rPr lang="fr-FR" dirty="0"/>
              <a:t>Titre</a:t>
            </a:r>
          </a:p>
          <a:p>
            <a:pPr lvl="1"/>
            <a:r>
              <a:rPr lang="fr-FR" dirty="0"/>
              <a:t>Sous-titre</a:t>
            </a:r>
          </a:p>
        </p:txBody>
      </p:sp>
      <p:cxnSp>
        <p:nvCxnSpPr>
          <p:cNvPr id="12" name="Connecteur droit 11"/>
          <p:cNvCxnSpPr/>
          <p:nvPr userDrawn="1"/>
        </p:nvCxnSpPr>
        <p:spPr bwMode="gray">
          <a:xfrm>
            <a:off x="360000" y="47844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Imag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9512" y="118317"/>
            <a:ext cx="2195810" cy="1805361"/>
          </a:xfrm>
          <a:prstGeom prst="rect">
            <a:avLst/>
          </a:prstGeom>
        </p:spPr>
      </p:pic>
    </p:spTree>
    <p:extLst>
      <p:ext uri="{BB962C8B-B14F-4D97-AF65-F5344CB8AC3E}">
        <p14:creationId xmlns:p14="http://schemas.microsoft.com/office/powerpoint/2010/main" val="3483904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900000"/>
            <a:ext cx="8424000" cy="72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a:t>XX/XX/XXXX</a:t>
            </a:r>
            <a:endParaRPr lang="fr-FR" cap="all" dirty="0"/>
          </a:p>
        </p:txBody>
      </p:sp>
      <p:sp>
        <p:nvSpPr>
          <p:cNvPr id="4" name="Espace réservé du pied de page 3"/>
          <p:cNvSpPr>
            <a:spLocks noGrp="1"/>
          </p:cNvSpPr>
          <p:nvPr>
            <p:ph type="ftr" sz="quarter" idx="11"/>
          </p:nvPr>
        </p:nvSpPr>
        <p:spPr bwMode="gray"/>
        <p:txBody>
          <a:bodyPr/>
          <a:lstStyle>
            <a:lvl1pPr>
              <a:defRPr/>
            </a:lvl1pPr>
          </a:lstStyle>
          <a:p>
            <a:r>
              <a:rPr lang="fr-FR" dirty="0"/>
              <a:t>Intitulé de la direction ou de l’organisme rattaché</a:t>
            </a: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8" name="Espace réservé du texte 7"/>
          <p:cNvSpPr>
            <a:spLocks noGrp="1"/>
          </p:cNvSpPr>
          <p:nvPr>
            <p:ph type="body" sz="quarter" idx="13" hasCustomPrompt="1"/>
          </p:nvPr>
        </p:nvSpPr>
        <p:spPr bwMode="gray">
          <a:xfrm>
            <a:off x="359998" y="1891968"/>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3312000" y="1893600"/>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6263999" y="1893600"/>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Tree>
    <p:extLst>
      <p:ext uri="{BB962C8B-B14F-4D97-AF65-F5344CB8AC3E}">
        <p14:creationId xmlns:p14="http://schemas.microsoft.com/office/powerpoint/2010/main" val="1641030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6" name="Rectangle 5"/>
          <p:cNvSpPr/>
          <p:nvPr userDrawn="1"/>
        </p:nvSpPr>
        <p:spPr>
          <a:xfrm>
            <a:off x="179512" y="4371950"/>
            <a:ext cx="8784976"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908596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pPr algn="r"/>
            <a:r>
              <a:rPr lang="fr-FR" cap="all"/>
              <a:t>XX/XX/XXXX</a:t>
            </a:r>
            <a:endParaRPr lang="fr-FR" cap="all" dirty="0"/>
          </a:p>
        </p:txBody>
      </p:sp>
      <p:sp>
        <p:nvSpPr>
          <p:cNvPr id="4" name="Espace réservé du pied de page 3"/>
          <p:cNvSpPr>
            <a:spLocks noGrp="1"/>
          </p:cNvSpPr>
          <p:nvPr>
            <p:ph type="ftr" sz="quarter" idx="11"/>
          </p:nvPr>
        </p:nvSpPr>
        <p:spPr/>
        <p:txBody>
          <a:bodyPr/>
          <a:lstStyle/>
          <a:p>
            <a:r>
              <a:rPr lang="fr-FR"/>
              <a:t>Intitulé de la direction ou de l’organisme rattaché</a:t>
            </a:r>
            <a:endParaRPr lang="fr-FR" dirty="0"/>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3156652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900000"/>
            <a:ext cx="8424000" cy="72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a:t>XX/XX/XXXX</a:t>
            </a:r>
            <a:endParaRPr lang="fr-FR" cap="all" dirty="0"/>
          </a:p>
        </p:txBody>
      </p:sp>
      <p:sp>
        <p:nvSpPr>
          <p:cNvPr id="4" name="Espace réservé du pied de page 3"/>
          <p:cNvSpPr>
            <a:spLocks noGrp="1"/>
          </p:cNvSpPr>
          <p:nvPr>
            <p:ph type="ftr" sz="quarter" idx="11"/>
          </p:nvPr>
        </p:nvSpPr>
        <p:spPr bwMode="gray"/>
        <p:txBody>
          <a:bodyPr/>
          <a:lstStyle>
            <a:lvl1pPr>
              <a:defRPr/>
            </a:lvl1pPr>
          </a:lstStyle>
          <a:p>
            <a:r>
              <a:rPr lang="fr-FR" dirty="0"/>
              <a:t>Intitulé de la direction ou de l’organisme rattaché</a:t>
            </a: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0" name="Espace réservé du texte 9"/>
          <p:cNvSpPr>
            <a:spLocks noGrp="1"/>
          </p:cNvSpPr>
          <p:nvPr>
            <p:ph type="body" sz="quarter" idx="13" hasCustomPrompt="1"/>
          </p:nvPr>
        </p:nvSpPr>
        <p:spPr bwMode="gray">
          <a:xfrm>
            <a:off x="3312000" y="180000"/>
            <a:ext cx="5472000" cy="36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r>
              <a:rPr lang="fr-FR" dirty="0"/>
              <a:t>Titre</a:t>
            </a:r>
          </a:p>
          <a:p>
            <a:pPr lvl="1"/>
            <a:r>
              <a:rPr lang="fr-FR" dirty="0"/>
              <a:t>Sous-titre</a:t>
            </a:r>
          </a:p>
        </p:txBody>
      </p:sp>
      <p:sp>
        <p:nvSpPr>
          <p:cNvPr id="12" name="Espace réservé du texte 11"/>
          <p:cNvSpPr>
            <a:spLocks noGrp="1"/>
          </p:cNvSpPr>
          <p:nvPr>
            <p:ph type="body" sz="quarter" idx="14" hasCustomPrompt="1"/>
          </p:nvPr>
        </p:nvSpPr>
        <p:spPr bwMode="gray">
          <a:xfrm>
            <a:off x="359999"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3" name="Espace réservé du texte 11"/>
          <p:cNvSpPr>
            <a:spLocks noGrp="1"/>
          </p:cNvSpPr>
          <p:nvPr>
            <p:ph type="body" sz="quarter" idx="15" hasCustomPrompt="1"/>
          </p:nvPr>
        </p:nvSpPr>
        <p:spPr bwMode="gray">
          <a:xfrm>
            <a:off x="3312000"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p:cNvSpPr>
            <a:spLocks noGrp="1"/>
          </p:cNvSpPr>
          <p:nvPr>
            <p:ph type="body" sz="quarter" idx="16" hasCustomPrompt="1"/>
          </p:nvPr>
        </p:nvSpPr>
        <p:spPr bwMode="gray">
          <a:xfrm>
            <a:off x="6264000"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Tree>
    <p:extLst>
      <p:ext uri="{BB962C8B-B14F-4D97-AF65-F5344CB8AC3E}">
        <p14:creationId xmlns:p14="http://schemas.microsoft.com/office/powerpoint/2010/main" val="3840454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bwMode="gray">
          <a:xfrm>
            <a:off x="359999" y="900000"/>
            <a:ext cx="8424000" cy="720000"/>
          </a:xfrm>
          <a:prstGeom prst="rect">
            <a:avLst/>
          </a:prstGeom>
        </p:spPr>
        <p:txBody>
          <a:bodyPr vert="horz" lIns="0" tIns="0" rIns="0" bIns="0" rtlCol="0" anchor="t" anchorCtr="0">
            <a:noAutofit/>
          </a:bodyPr>
          <a:lstStyle/>
          <a:p>
            <a:r>
              <a:rPr lang="fr-FR" noProof="0" dirty="0"/>
              <a:t>Titre</a:t>
            </a:r>
          </a:p>
        </p:txBody>
      </p:sp>
      <p:sp>
        <p:nvSpPr>
          <p:cNvPr id="3" name="Espace réservé du texte 2"/>
          <p:cNvSpPr>
            <a:spLocks noGrp="1"/>
          </p:cNvSpPr>
          <p:nvPr>
            <p:ph type="body" idx="1"/>
          </p:nvPr>
        </p:nvSpPr>
        <p:spPr bwMode="gray">
          <a:xfrm>
            <a:off x="359999" y="1836000"/>
            <a:ext cx="8424000" cy="257400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4" name="Espace réservé de la date 3"/>
          <p:cNvSpPr>
            <a:spLocks noGrp="1"/>
          </p:cNvSpPr>
          <p:nvPr>
            <p:ph type="dt" sz="half" idx="2"/>
          </p:nvPr>
        </p:nvSpPr>
        <p:spPr bwMode="gray">
          <a:xfrm>
            <a:off x="7614000" y="4783500"/>
            <a:ext cx="1170000" cy="360000"/>
          </a:xfrm>
          <a:prstGeom prst="rect">
            <a:avLst/>
          </a:prstGeom>
        </p:spPr>
        <p:txBody>
          <a:bodyPr vert="horz" lIns="0" tIns="0" rIns="0" bIns="0" rtlCol="0" anchor="ctr" anchorCtr="0">
            <a:noAutofit/>
          </a:bodyPr>
          <a:lstStyle>
            <a:lvl1pPr algn="ctr">
              <a:defRPr sz="750" b="1">
                <a:solidFill>
                  <a:schemeClr val="tx1"/>
                </a:solidFill>
              </a:defRPr>
            </a:lvl1pPr>
          </a:lstStyle>
          <a:p>
            <a:pPr algn="r"/>
            <a:r>
              <a:rPr lang="fr-FR" cap="all"/>
              <a:t>XX/XX/XXXX</a:t>
            </a:r>
            <a:endParaRPr lang="fr-FR" cap="all" dirty="0"/>
          </a:p>
        </p:txBody>
      </p:sp>
      <p:sp>
        <p:nvSpPr>
          <p:cNvPr id="5" name="Espace réservé du pied de page 4"/>
          <p:cNvSpPr>
            <a:spLocks noGrp="1"/>
          </p:cNvSpPr>
          <p:nvPr>
            <p:ph type="ftr" sz="quarter" idx="3"/>
          </p:nvPr>
        </p:nvSpPr>
        <p:spPr bwMode="gray">
          <a:xfrm>
            <a:off x="360000" y="4783500"/>
            <a:ext cx="5904000" cy="360000"/>
          </a:xfrm>
          <a:prstGeom prst="rect">
            <a:avLst/>
          </a:prstGeom>
        </p:spPr>
        <p:txBody>
          <a:bodyPr vert="horz" lIns="0" tIns="0" rIns="0" bIns="0" rtlCol="0" anchor="ctr" anchorCtr="0">
            <a:noAutofit/>
          </a:bodyPr>
          <a:lstStyle>
            <a:lvl1pPr algn="l">
              <a:defRPr sz="750" b="1">
                <a:solidFill>
                  <a:schemeClr val="tx1"/>
                </a:solidFill>
              </a:defRPr>
            </a:lvl1pPr>
          </a:lstStyle>
          <a:p>
            <a:r>
              <a:rPr lang="fr-FR" dirty="0"/>
              <a:t>Intitulé de la direction ou de l’organisme rattaché</a:t>
            </a:r>
          </a:p>
        </p:txBody>
      </p:sp>
      <p:sp>
        <p:nvSpPr>
          <p:cNvPr id="6" name="Espace réservé du numéro de diapositive 5"/>
          <p:cNvSpPr>
            <a:spLocks noGrp="1"/>
          </p:cNvSpPr>
          <p:nvPr>
            <p:ph type="sldNum" sz="quarter" idx="4"/>
          </p:nvPr>
        </p:nvSpPr>
        <p:spPr bwMode="gray">
          <a:xfrm>
            <a:off x="6264000" y="4783500"/>
            <a:ext cx="1350000" cy="360000"/>
          </a:xfrm>
          <a:prstGeom prst="rect">
            <a:avLst/>
          </a:prstGeom>
        </p:spPr>
        <p:txBody>
          <a:bodyPr vert="horz" lIns="0" tIns="0" rIns="0" bIns="0" rtlCol="0" anchor="ctr" anchorCtr="0">
            <a:noAutofit/>
          </a:bodyPr>
          <a:lstStyle>
            <a:lvl1pPr algn="r">
              <a:defRPr sz="750" b="1">
                <a:solidFill>
                  <a:schemeClr val="tx1"/>
                </a:solidFill>
              </a:defRPr>
            </a:lvl1pPr>
          </a:lstStyle>
          <a:p>
            <a:fld id="{733122C9-A0B9-462F-8757-0847AD287B63}" type="slidenum">
              <a:rPr lang="fr-FR" smtClean="0"/>
              <a:pPr/>
              <a:t>‹N°›</a:t>
            </a:fld>
            <a:endParaRPr lang="fr-FR" dirty="0"/>
          </a:p>
        </p:txBody>
      </p:sp>
      <p:cxnSp>
        <p:nvCxnSpPr>
          <p:cNvPr id="10" name="Connecteur droit 9"/>
          <p:cNvCxnSpPr/>
          <p:nvPr userDrawn="1"/>
        </p:nvCxnSpPr>
        <p:spPr bwMode="gray">
          <a:xfrm>
            <a:off x="360000" y="47844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Image 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23528" y="108000"/>
            <a:ext cx="755934" cy="621518"/>
          </a:xfrm>
          <a:prstGeom prst="rect">
            <a:avLst/>
          </a:prstGeom>
        </p:spPr>
      </p:pic>
    </p:spTree>
  </p:cSld>
  <p:clrMap bg1="lt1" tx1="dk1" bg2="lt2" tx2="dk2" accent1="accent1" accent2="accent2" accent3="accent3" accent4="accent4" accent5="accent5" accent6="accent6" hlink="hlink" folHlink="folHlink"/>
  <p:sldLayoutIdLst>
    <p:sldLayoutId id="2147483808" r:id="rId1"/>
    <p:sldLayoutId id="2147483812" r:id="rId2"/>
    <p:sldLayoutId id="2147483810" r:id="rId3"/>
    <p:sldLayoutId id="2147483811" r:id="rId4"/>
    <p:sldLayoutId id="2147483813" r:id="rId5"/>
    <p:sldLayoutId id="2147483809" r:id="rId6"/>
  </p:sldLayoutIdLst>
  <p:hf hdr="0"/>
  <p:txStyles>
    <p:title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1"/>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dailymotion.com/video/x7ypdmf"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hyperlink" Target="https://eduscol.education.fr/3004/l-application-adage"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7" name="Espace réservé de la date 6"/>
          <p:cNvSpPr>
            <a:spLocks noGrp="1"/>
          </p:cNvSpPr>
          <p:nvPr>
            <p:ph type="dt" sz="half" idx="10"/>
          </p:nvPr>
        </p:nvSpPr>
        <p:spPr/>
        <p:txBody>
          <a:bodyPr/>
          <a:lstStyle/>
          <a:p>
            <a:pPr algn="r"/>
            <a:r>
              <a:rPr lang="fr-FR" cap="all" dirty="0" smtClean="0"/>
              <a:t>SEPTEMBRE 2024</a:t>
            </a:r>
            <a:endParaRPr lang="fr-FR" cap="all" dirty="0"/>
          </a:p>
        </p:txBody>
      </p:sp>
      <p:sp>
        <p:nvSpPr>
          <p:cNvPr id="8" name="Espace réservé du pied de page 7"/>
          <p:cNvSpPr>
            <a:spLocks noGrp="1"/>
          </p:cNvSpPr>
          <p:nvPr>
            <p:ph type="ftr" sz="quarter" idx="11"/>
          </p:nvPr>
        </p:nvSpPr>
        <p:spPr/>
        <p:txBody>
          <a:bodyPr/>
          <a:lstStyle/>
          <a:p>
            <a:r>
              <a:rPr lang="fr-FR" dirty="0" smtClean="0"/>
              <a:t>Direction générale de l’enseignement scolaire</a:t>
            </a:r>
            <a:endParaRPr lang="fr-FR" dirty="0"/>
          </a:p>
        </p:txBody>
      </p:sp>
      <p:sp>
        <p:nvSpPr>
          <p:cNvPr id="3" name="Rectangle 2"/>
          <p:cNvSpPr/>
          <p:nvPr/>
        </p:nvSpPr>
        <p:spPr>
          <a:xfrm>
            <a:off x="-147226" y="2207148"/>
            <a:ext cx="9111714" cy="461665"/>
          </a:xfrm>
          <a:prstGeom prst="rect">
            <a:avLst/>
          </a:prstGeom>
        </p:spPr>
        <p:txBody>
          <a:bodyPr wrap="square">
            <a:spAutoFit/>
          </a:bodyPr>
          <a:lstStyle/>
          <a:p>
            <a:pPr lvl="1"/>
            <a:r>
              <a:rPr lang="fr-FR" sz="2400" b="1" cap="all" dirty="0"/>
              <a:t>UTILISER PASS CULTURE</a:t>
            </a:r>
          </a:p>
        </p:txBody>
      </p:sp>
      <p:pic>
        <p:nvPicPr>
          <p:cNvPr id="4" name="Image 3"/>
          <p:cNvPicPr>
            <a:picLocks noChangeAspect="1"/>
          </p:cNvPicPr>
          <p:nvPr/>
        </p:nvPicPr>
        <p:blipFill rotWithShape="1">
          <a:blip r:embed="rId2"/>
          <a:srcRect b="5814"/>
          <a:stretch/>
        </p:blipFill>
        <p:spPr>
          <a:xfrm>
            <a:off x="360000" y="2668660"/>
            <a:ext cx="4653676" cy="1991322"/>
          </a:xfrm>
          <a:prstGeom prst="rect">
            <a:avLst/>
          </a:prstGeom>
        </p:spPr>
      </p:pic>
      <p:sp>
        <p:nvSpPr>
          <p:cNvPr id="10" name="Rectangle avec flèche vers la gauche 9"/>
          <p:cNvSpPr/>
          <p:nvPr/>
        </p:nvSpPr>
        <p:spPr>
          <a:xfrm>
            <a:off x="4499992" y="2715766"/>
            <a:ext cx="4464496" cy="1872208"/>
          </a:xfrm>
          <a:prstGeom prst="leftArrowCallout">
            <a:avLst>
              <a:gd name="adj1" fmla="val 25000"/>
              <a:gd name="adj2" fmla="val 25000"/>
              <a:gd name="adj3" fmla="val 25000"/>
              <a:gd name="adj4" fmla="val 84402"/>
            </a:avLst>
          </a:prstGeom>
          <a:solidFill>
            <a:srgbClr val="BF1380"/>
          </a:solidFill>
          <a:ln>
            <a:solidFill>
              <a:schemeClr val="bg1"/>
            </a:solidFill>
          </a:ln>
          <a:effectLst>
            <a:outerShdw blurRad="40000" dist="23000" dir="5400000" rotWithShape="0">
              <a:srgbClr val="CB198A">
                <a:alpha val="35000"/>
              </a:srgbClr>
            </a:outerShdw>
          </a:effectLst>
        </p:spPr>
        <p:style>
          <a:lnRef idx="0">
            <a:schemeClr val="accent5"/>
          </a:lnRef>
          <a:fillRef idx="3">
            <a:schemeClr val="accent5"/>
          </a:fillRef>
          <a:effectRef idx="3">
            <a:schemeClr val="accent5"/>
          </a:effectRef>
          <a:fontRef idx="minor">
            <a:schemeClr val="lt1"/>
          </a:fontRef>
        </p:style>
        <p:txBody>
          <a:bodyPr rtlCol="0" anchor="ctr"/>
          <a:lstStyle/>
          <a:p>
            <a:pPr>
              <a:spcAft>
                <a:spcPts val="600"/>
              </a:spcAft>
            </a:pPr>
            <a:r>
              <a:rPr lang="fr-FR" sz="1100" dirty="0"/>
              <a:t>Pour vous connecter à ADAGE : </a:t>
            </a:r>
          </a:p>
          <a:p>
            <a:pPr marL="171450" indent="-171450">
              <a:spcAft>
                <a:spcPts val="600"/>
              </a:spcAft>
              <a:buFontTx/>
              <a:buChar char="-"/>
            </a:pPr>
            <a:r>
              <a:rPr lang="fr-FR" sz="1100" dirty="0" smtClean="0"/>
              <a:t>ouvrez </a:t>
            </a:r>
            <a:r>
              <a:rPr lang="fr-FR" sz="1100" dirty="0"/>
              <a:t>l’intranet </a:t>
            </a:r>
            <a:r>
              <a:rPr lang="fr-FR" sz="1100"/>
              <a:t>académique </a:t>
            </a:r>
            <a:endParaRPr lang="fr-FR" sz="1100" smtClean="0"/>
          </a:p>
          <a:p>
            <a:pPr marL="171450" indent="-171450">
              <a:spcAft>
                <a:spcPts val="600"/>
              </a:spcAft>
              <a:buFontTx/>
              <a:buChar char="-"/>
            </a:pPr>
            <a:r>
              <a:rPr lang="fr-FR" sz="1100" smtClean="0"/>
              <a:t>renseignez </a:t>
            </a:r>
            <a:r>
              <a:rPr lang="fr-FR" sz="1100" dirty="0"/>
              <a:t>vos identifiant et mot de passe</a:t>
            </a:r>
          </a:p>
          <a:p>
            <a:pPr marL="171450" indent="-171450">
              <a:spcAft>
                <a:spcPts val="600"/>
              </a:spcAft>
              <a:buFontTx/>
              <a:buChar char="-"/>
            </a:pPr>
            <a:r>
              <a:rPr lang="fr-FR" sz="1100" dirty="0" smtClean="0"/>
              <a:t>choisissez </a:t>
            </a:r>
            <a:r>
              <a:rPr lang="fr-FR" sz="1100" dirty="0"/>
              <a:t>le domaine « Scolarité du 1er degré » ou « Scolarité du 2</a:t>
            </a:r>
            <a:r>
              <a:rPr lang="fr-FR" sz="1100" baseline="30000" dirty="0"/>
              <a:t>nd</a:t>
            </a:r>
            <a:r>
              <a:rPr lang="fr-FR" sz="1100" dirty="0"/>
              <a:t> degré »</a:t>
            </a:r>
          </a:p>
          <a:p>
            <a:pPr marL="171450" indent="-171450">
              <a:spcAft>
                <a:spcPts val="600"/>
              </a:spcAft>
              <a:buFontTx/>
              <a:buChar char="-"/>
            </a:pPr>
            <a:r>
              <a:rPr lang="fr-FR" sz="1100" dirty="0" smtClean="0"/>
              <a:t>cliquez </a:t>
            </a:r>
            <a:r>
              <a:rPr lang="fr-FR" sz="1100" dirty="0"/>
              <a:t>sur « ADAGE - Application </a:t>
            </a:r>
            <a:r>
              <a:rPr lang="fr-FR" sz="1100" dirty="0" smtClean="0"/>
              <a:t>dédiée à </a:t>
            </a:r>
            <a:r>
              <a:rPr lang="fr-FR" sz="1100" dirty="0"/>
              <a:t>la </a:t>
            </a:r>
            <a:r>
              <a:rPr lang="fr-FR" sz="1100" dirty="0" smtClean="0"/>
              <a:t>généralisation </a:t>
            </a:r>
            <a:r>
              <a:rPr lang="fr-FR" sz="1100" dirty="0"/>
              <a:t>de l'EAC » dans la rubrique </a:t>
            </a:r>
            <a:r>
              <a:rPr lang="fr-FR" sz="1100" dirty="0" smtClean="0"/>
              <a:t>                   « </a:t>
            </a:r>
            <a:r>
              <a:rPr lang="fr-FR" sz="1100" dirty="0"/>
              <a:t>Application dédiée aux parcours éducatifs »</a:t>
            </a:r>
            <a:endParaRPr lang="fr-FR" sz="1100" dirty="0">
              <a:solidFill>
                <a:schemeClr val="bg1"/>
              </a:solidFill>
              <a:latin typeface="+mj-lt"/>
              <a:ea typeface="+mj-ea"/>
              <a:cs typeface="+mj-cs"/>
            </a:endParaRPr>
          </a:p>
        </p:txBody>
      </p:sp>
      <p:sp>
        <p:nvSpPr>
          <p:cNvPr id="11" name="Espace réservé du texte 5"/>
          <p:cNvSpPr txBox="1">
            <a:spLocks/>
          </p:cNvSpPr>
          <p:nvPr/>
        </p:nvSpPr>
        <p:spPr bwMode="auto">
          <a:xfrm>
            <a:off x="2942416" y="339502"/>
            <a:ext cx="5256584" cy="1008112"/>
          </a:xfrm>
          <a:prstGeom prst="rect">
            <a:avLst/>
          </a:prstGeom>
        </p:spPr>
        <p:txBody>
          <a:bodyPr vert="horz" lIns="0" tIns="0" rIns="0" bIns="0" rtlCol="0" anchor="t" anchorCtr="0">
            <a:noAutofit/>
          </a:bodyPr>
          <a:lstStyle>
            <a:lvl1pPr marL="0" indent="0" algn="l" defTabSz="914400">
              <a:lnSpc>
                <a:spcPct val="90000"/>
              </a:lnSpc>
              <a:spcBef>
                <a:spcPts val="0"/>
              </a:spcBef>
              <a:spcAft>
                <a:spcPts val="0"/>
              </a:spcAft>
              <a:buFont typeface="Arial"/>
              <a:buNone/>
              <a:defRPr sz="3250" b="1" cap="all">
                <a:solidFill>
                  <a:schemeClr val="tx1"/>
                </a:solidFill>
                <a:latin typeface="+mn-lt"/>
                <a:ea typeface="+mn-ea"/>
                <a:cs typeface="+mn-cs"/>
              </a:defRPr>
            </a:lvl1pPr>
            <a:lvl2pPr marL="0" indent="0" algn="l" defTabSz="914400">
              <a:lnSpc>
                <a:spcPct val="100000"/>
              </a:lnSpc>
              <a:spcBef>
                <a:spcPts val="500"/>
              </a:spcBef>
              <a:spcAft>
                <a:spcPts val="0"/>
              </a:spcAft>
              <a:buFont typeface="Arial"/>
              <a:buNone/>
              <a:defRPr sz="1850">
                <a:solidFill>
                  <a:schemeClr val="tx1"/>
                </a:solidFill>
                <a:latin typeface="+mn-lt"/>
                <a:ea typeface="+mn-ea"/>
                <a:cs typeface="+mn-cs"/>
              </a:defRPr>
            </a:lvl2pPr>
            <a:lvl3pPr marL="432000" indent="-72000" algn="l" defTabSz="914400">
              <a:lnSpc>
                <a:spcPct val="100000"/>
              </a:lnSpc>
              <a:spcBef>
                <a:spcPts val="100"/>
              </a:spcBef>
              <a:spcAft>
                <a:spcPts val="100"/>
              </a:spcAft>
              <a:buSzPct val="100000"/>
              <a:buFont typeface="Arial"/>
              <a:buChar char="•"/>
              <a:defRPr sz="850">
                <a:solidFill>
                  <a:schemeClr val="tx1"/>
                </a:solidFill>
                <a:latin typeface="+mn-lt"/>
                <a:ea typeface="+mn-ea"/>
                <a:cs typeface="+mn-cs"/>
              </a:defRPr>
            </a:lvl3pPr>
            <a:lvl4pPr marL="612000" indent="-72000" algn="l" defTabSz="914400">
              <a:lnSpc>
                <a:spcPct val="100000"/>
              </a:lnSpc>
              <a:spcBef>
                <a:spcPts val="100"/>
              </a:spcBef>
              <a:spcAft>
                <a:spcPts val="100"/>
              </a:spcAft>
              <a:buSzPct val="100000"/>
              <a:buFont typeface="Arial"/>
              <a:buChar char="•"/>
              <a:defRPr sz="750">
                <a:solidFill>
                  <a:schemeClr val="tx1"/>
                </a:solidFill>
                <a:latin typeface="+mn-lt"/>
                <a:ea typeface="+mn-ea"/>
                <a:cs typeface="+mn-cs"/>
              </a:defRPr>
            </a:lvl4pPr>
            <a:lvl5pPr marL="828000" indent="-72000" algn="l" defTabSz="914400">
              <a:lnSpc>
                <a:spcPct val="100000"/>
              </a:lnSpc>
              <a:spcBef>
                <a:spcPts val="100"/>
              </a:spcBef>
              <a:spcAft>
                <a:spcPts val="100"/>
              </a:spcAft>
              <a:buSzPct val="100000"/>
              <a:buFont typeface="Arial"/>
              <a:buChar char="•"/>
              <a:defRPr sz="7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a:defRPr/>
            </a:pPr>
            <a:r>
              <a:rPr lang="fr-FR" dirty="0" smtClean="0"/>
              <a:t>ADAGE</a:t>
            </a:r>
          </a:p>
          <a:p>
            <a:pPr lvl="1">
              <a:defRPr/>
            </a:pPr>
            <a:r>
              <a:rPr lang="fr-FR" dirty="0" smtClean="0"/>
              <a:t>Application dédiée à la généralisation de l’éducation artistique et culturelle (EAC)</a:t>
            </a:r>
          </a:p>
          <a:p>
            <a:pPr lvl="1">
              <a:defRPr/>
            </a:pPr>
            <a:endParaRPr lang="fr-FR" dirty="0"/>
          </a:p>
        </p:txBody>
      </p:sp>
    </p:spTree>
    <p:extLst>
      <p:ext uri="{BB962C8B-B14F-4D97-AF65-F5344CB8AC3E}">
        <p14:creationId xmlns:p14="http://schemas.microsoft.com/office/powerpoint/2010/main" val="41815159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683568" y="1131590"/>
            <a:ext cx="7560766" cy="2664296"/>
          </a:xfrm>
          <a:ln>
            <a:solidFill>
              <a:srgbClr val="870087"/>
            </a:solidFill>
            <a:prstDash val="sysDot"/>
          </a:ln>
        </p:spPr>
        <p:txBody>
          <a:bodyPr/>
          <a:lstStyle/>
          <a:p>
            <a:pPr algn="ctr">
              <a:lnSpc>
                <a:spcPts val="2300"/>
              </a:lnSpc>
              <a:spcBef>
                <a:spcPts val="1200"/>
              </a:spcBef>
              <a:spcAft>
                <a:spcPts val="1200"/>
              </a:spcAft>
            </a:pPr>
            <a:r>
              <a:rPr lang="fr-FR" sz="1800" b="0" dirty="0" smtClean="0">
                <a:latin typeface="+mn-lt"/>
              </a:rPr>
              <a:t/>
            </a:r>
            <a:br>
              <a:rPr lang="fr-FR" sz="1800" b="0" dirty="0" smtClean="0">
                <a:latin typeface="+mn-lt"/>
              </a:rPr>
            </a:br>
            <a:r>
              <a:rPr lang="fr-FR" sz="1800" dirty="0" smtClean="0">
                <a:solidFill>
                  <a:srgbClr val="870087"/>
                </a:solidFill>
                <a:latin typeface="+mn-lt"/>
              </a:rPr>
              <a:t>Prérequis </a:t>
            </a:r>
            <a:r>
              <a:rPr lang="fr-FR" sz="1800" b="0" dirty="0" smtClean="0">
                <a:latin typeface="+mn-lt"/>
              </a:rPr>
              <a:t/>
            </a:r>
            <a:br>
              <a:rPr lang="fr-FR" sz="1800" b="0" dirty="0" smtClean="0">
                <a:latin typeface="+mn-lt"/>
              </a:rPr>
            </a:br>
            <a:r>
              <a:rPr lang="fr-FR" sz="1800" b="0" dirty="0" smtClean="0">
                <a:latin typeface="+mn-lt"/>
              </a:rPr>
              <a:t/>
            </a:r>
            <a:br>
              <a:rPr lang="fr-FR" sz="1800" b="0" dirty="0" smtClean="0">
                <a:latin typeface="+mn-lt"/>
              </a:rPr>
            </a:br>
            <a:r>
              <a:rPr lang="fr-FR" sz="1800" b="0" dirty="0" smtClean="0">
                <a:latin typeface="+mn-lt"/>
              </a:rPr>
              <a:t>Se </a:t>
            </a:r>
            <a:r>
              <a:rPr lang="fr-FR" sz="1800" b="0" dirty="0">
                <a:latin typeface="+mn-lt"/>
              </a:rPr>
              <a:t>connecter avec le profil </a:t>
            </a:r>
            <a:r>
              <a:rPr lang="fr-FR" sz="1800" b="0" dirty="0" smtClean="0">
                <a:latin typeface="+mn-lt"/>
              </a:rPr>
              <a:t>« Chef </a:t>
            </a:r>
            <a:r>
              <a:rPr lang="fr-FR" sz="1800" b="0" dirty="0">
                <a:latin typeface="+mn-lt"/>
              </a:rPr>
              <a:t>d’établissement </a:t>
            </a:r>
            <a:r>
              <a:rPr lang="fr-FR" sz="1800" b="0" dirty="0" smtClean="0">
                <a:latin typeface="+mn-lt"/>
              </a:rPr>
              <a:t>»</a:t>
            </a:r>
            <a:br>
              <a:rPr lang="fr-FR" sz="1800" b="0" dirty="0" smtClean="0">
                <a:latin typeface="+mn-lt"/>
              </a:rPr>
            </a:br>
            <a:r>
              <a:rPr lang="fr-FR" sz="1800" b="0" dirty="0" smtClean="0">
                <a:latin typeface="+mn-lt"/>
              </a:rPr>
              <a:t> </a:t>
            </a:r>
            <a:r>
              <a:rPr lang="fr-FR" sz="1800" b="0" dirty="0">
                <a:latin typeface="+mn-lt"/>
              </a:rPr>
              <a:t>ou </a:t>
            </a:r>
            <a:r>
              <a:rPr lang="fr-FR" sz="1800" b="0" dirty="0" smtClean="0">
                <a:latin typeface="+mn-lt"/>
              </a:rPr>
              <a:t>le profil «</a:t>
            </a:r>
            <a:r>
              <a:rPr lang="fr-FR" sz="1800" b="0" dirty="0">
                <a:latin typeface="+mn-lt"/>
              </a:rPr>
              <a:t> R</a:t>
            </a:r>
            <a:r>
              <a:rPr lang="fr-FR" sz="1800" b="0" dirty="0" smtClean="0">
                <a:latin typeface="+mn-lt"/>
              </a:rPr>
              <a:t>édacteur </a:t>
            </a:r>
            <a:r>
              <a:rPr lang="fr-FR" sz="1800" b="0" dirty="0">
                <a:latin typeface="+mn-lt"/>
              </a:rPr>
              <a:t>de projets ». </a:t>
            </a:r>
            <a:r>
              <a:rPr lang="fr-FR" sz="1800" b="0" dirty="0" smtClean="0">
                <a:latin typeface="+mn-lt"/>
              </a:rPr>
              <a:t/>
            </a:r>
            <a:br>
              <a:rPr lang="fr-FR" sz="1800" b="0" dirty="0" smtClean="0">
                <a:latin typeface="+mn-lt"/>
              </a:rPr>
            </a:br>
            <a:r>
              <a:rPr lang="fr-FR" sz="1800" b="0" dirty="0">
                <a:latin typeface="+mn-lt"/>
              </a:rPr>
              <a:t/>
            </a:r>
            <a:br>
              <a:rPr lang="fr-FR" sz="1800" b="0" dirty="0">
                <a:latin typeface="+mn-lt"/>
              </a:rPr>
            </a:br>
            <a:r>
              <a:rPr lang="fr-FR" sz="1800" b="0" dirty="0" smtClean="0">
                <a:latin typeface="+mn-lt"/>
              </a:rPr>
              <a:t>Le </a:t>
            </a:r>
            <a:r>
              <a:rPr lang="fr-FR" sz="1800" b="0" dirty="0">
                <a:latin typeface="+mn-lt"/>
              </a:rPr>
              <a:t>profil « Rédacteur de projets » est attribué par le chef d’établissement. </a:t>
            </a:r>
            <a:r>
              <a:rPr lang="fr-FR" sz="1600" b="0" dirty="0">
                <a:latin typeface="+mn-lt"/>
              </a:rPr>
              <a:t>Vidéo tutoriel  </a:t>
            </a:r>
            <a:r>
              <a:rPr lang="fr-FR" sz="1600" b="0" dirty="0">
                <a:latin typeface="+mn-lt"/>
                <a:hlinkClick r:id="rId2"/>
              </a:rPr>
              <a:t>https://www.dailymotion.com/video/x7ypdmf</a:t>
            </a:r>
            <a:r>
              <a:rPr lang="fr-FR" sz="1600" b="0" dirty="0">
                <a:latin typeface="+mn-lt"/>
              </a:rPr>
              <a:t> (durée : 1mn17)</a:t>
            </a:r>
            <a:r>
              <a:rPr lang="fr-FR" sz="1800" b="0" dirty="0">
                <a:latin typeface="+mn-lt"/>
              </a:rPr>
              <a:t/>
            </a:r>
            <a:br>
              <a:rPr lang="fr-FR" sz="1800" b="0" dirty="0">
                <a:latin typeface="+mn-lt"/>
              </a:rPr>
            </a:br>
            <a:r>
              <a:rPr lang="fr-FR" sz="1800" b="0" dirty="0">
                <a:latin typeface="+mn-lt"/>
              </a:rPr>
              <a:t/>
            </a:r>
            <a:br>
              <a:rPr lang="fr-FR" sz="1800" b="0" dirty="0">
                <a:latin typeface="+mn-lt"/>
              </a:rPr>
            </a:br>
            <a:endParaRPr lang="fr-FR" sz="1800" b="0" dirty="0">
              <a:latin typeface="+mn-lt"/>
            </a:endParaRPr>
          </a:p>
        </p:txBody>
      </p:sp>
    </p:spTree>
    <p:extLst>
      <p:ext uri="{BB962C8B-B14F-4D97-AF65-F5344CB8AC3E}">
        <p14:creationId xmlns:p14="http://schemas.microsoft.com/office/powerpoint/2010/main" val="22146426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 coins arrondis 5">
            <a:extLst>
              <a:ext uri="{FF2B5EF4-FFF2-40B4-BE49-F238E27FC236}">
                <a16:creationId xmlns:a16="http://schemas.microsoft.com/office/drawing/2014/main" id="{DFF0B356-7756-B23E-2D3B-691BEB5C8EAA}"/>
              </a:ext>
            </a:extLst>
          </p:cNvPr>
          <p:cNvSpPr/>
          <p:nvPr/>
        </p:nvSpPr>
        <p:spPr>
          <a:xfrm>
            <a:off x="351939" y="1059582"/>
            <a:ext cx="3451862" cy="1279272"/>
          </a:xfrm>
          <a:prstGeom prst="roundRect">
            <a:avLst>
              <a:gd name="adj" fmla="val 3887"/>
            </a:avLst>
          </a:prstGeom>
          <a:solidFill>
            <a:schemeClr val="bg1"/>
          </a:solidFill>
          <a:ln>
            <a:solidFill>
              <a:srgbClr val="87008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0"/>
          </a:p>
        </p:txBody>
      </p:sp>
      <p:grpSp>
        <p:nvGrpSpPr>
          <p:cNvPr id="6" name="Groupe 5">
            <a:extLst>
              <a:ext uri="{FF2B5EF4-FFF2-40B4-BE49-F238E27FC236}">
                <a16:creationId xmlns:a16="http://schemas.microsoft.com/office/drawing/2014/main" id="{6CA41FA4-21FF-03E5-923A-A3BFF3F695A8}"/>
              </a:ext>
            </a:extLst>
          </p:cNvPr>
          <p:cNvGrpSpPr/>
          <p:nvPr/>
        </p:nvGrpSpPr>
        <p:grpSpPr>
          <a:xfrm>
            <a:off x="564986" y="922563"/>
            <a:ext cx="2054004" cy="266494"/>
            <a:chOff x="3578039" y="1060171"/>
            <a:chExt cx="1728335" cy="266494"/>
          </a:xfrm>
          <a:effectLst/>
        </p:grpSpPr>
        <p:sp>
          <p:nvSpPr>
            <p:cNvPr id="7" name="Rectangle : coins arrondis 10">
              <a:extLst>
                <a:ext uri="{FF2B5EF4-FFF2-40B4-BE49-F238E27FC236}">
                  <a16:creationId xmlns:a16="http://schemas.microsoft.com/office/drawing/2014/main" id="{B5F1F85C-105A-EED9-D0FE-24F8325E5BE6}"/>
                </a:ext>
              </a:extLst>
            </p:cNvPr>
            <p:cNvSpPr/>
            <p:nvPr/>
          </p:nvSpPr>
          <p:spPr>
            <a:xfrm>
              <a:off x="3578039" y="1072749"/>
              <a:ext cx="1286475" cy="253916"/>
            </a:xfrm>
            <a:prstGeom prst="roundRect">
              <a:avLst>
                <a:gd name="adj" fmla="val 22430"/>
              </a:avLst>
            </a:prstGeom>
            <a:solidFill>
              <a:srgbClr val="870087"/>
            </a:solidFill>
            <a:ln>
              <a:noFill/>
            </a:ln>
            <a:effectLst>
              <a:outerShdw blurRad="501378" sx="99025" sy="99025" algn="ctr" rotWithShape="0">
                <a:prstClr val="black">
                  <a:alpha val="14298"/>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0" dirty="0"/>
            </a:p>
          </p:txBody>
        </p:sp>
        <p:sp>
          <p:nvSpPr>
            <p:cNvPr id="8" name="ZoneTexte 7">
              <a:extLst>
                <a:ext uri="{FF2B5EF4-FFF2-40B4-BE49-F238E27FC236}">
                  <a16:creationId xmlns:a16="http://schemas.microsoft.com/office/drawing/2014/main" id="{6B92EBFB-1F26-C17F-732A-BE3EE0F34532}"/>
                </a:ext>
              </a:extLst>
            </p:cNvPr>
            <p:cNvSpPr txBox="1"/>
            <p:nvPr/>
          </p:nvSpPr>
          <p:spPr>
            <a:xfrm>
              <a:off x="3633487" y="1060171"/>
              <a:ext cx="1672887" cy="253916"/>
            </a:xfrm>
            <a:prstGeom prst="rect">
              <a:avLst/>
            </a:prstGeom>
            <a:noFill/>
          </p:spPr>
          <p:txBody>
            <a:bodyPr wrap="square" rtlCol="0">
              <a:spAutoFit/>
            </a:bodyPr>
            <a:lstStyle/>
            <a:p>
              <a:r>
                <a:rPr lang="fr-FR" sz="1050" b="1" dirty="0">
                  <a:solidFill>
                    <a:schemeClr val="bg1"/>
                  </a:solidFill>
                </a:rPr>
                <a:t>Pour quoi faire ?</a:t>
              </a:r>
            </a:p>
          </p:txBody>
        </p:sp>
      </p:grpSp>
      <p:sp>
        <p:nvSpPr>
          <p:cNvPr id="9" name="ZoneTexte 8">
            <a:extLst>
              <a:ext uri="{FF2B5EF4-FFF2-40B4-BE49-F238E27FC236}">
                <a16:creationId xmlns:a16="http://schemas.microsoft.com/office/drawing/2014/main" id="{8556A2DB-0F01-B24C-292A-7E925AA710F7}"/>
              </a:ext>
            </a:extLst>
          </p:cNvPr>
          <p:cNvSpPr txBox="1"/>
          <p:nvPr/>
        </p:nvSpPr>
        <p:spPr>
          <a:xfrm>
            <a:off x="515228" y="1324002"/>
            <a:ext cx="3125284" cy="900246"/>
          </a:xfrm>
          <a:prstGeom prst="rect">
            <a:avLst/>
          </a:prstGeom>
          <a:noFill/>
        </p:spPr>
        <p:txBody>
          <a:bodyPr wrap="square" rtlCol="0">
            <a:spAutoFit/>
          </a:bodyPr>
          <a:lstStyle/>
          <a:p>
            <a:r>
              <a:rPr lang="fr-FR" sz="1050" dirty="0">
                <a:ea typeface="+mj-ea"/>
                <a:cs typeface="+mj-cs"/>
                <a:sym typeface="Montserrat"/>
              </a:rPr>
              <a:t>La part collective du </a:t>
            </a:r>
            <a:r>
              <a:rPr lang="fr-FR" sz="1050" dirty="0" err="1">
                <a:ea typeface="+mj-ea"/>
                <a:cs typeface="+mj-cs"/>
                <a:sym typeface="Montserrat"/>
              </a:rPr>
              <a:t>pass</a:t>
            </a:r>
            <a:r>
              <a:rPr lang="fr-FR" sz="1050" dirty="0">
                <a:ea typeface="+mj-ea"/>
                <a:cs typeface="+mj-cs"/>
                <a:sym typeface="Montserrat"/>
              </a:rPr>
              <a:t> Culture est</a:t>
            </a:r>
          </a:p>
          <a:p>
            <a:r>
              <a:rPr lang="fr-FR" sz="1050" dirty="0">
                <a:ea typeface="+mj-ea"/>
                <a:cs typeface="+mj-cs"/>
                <a:sym typeface="Montserrat"/>
              </a:rPr>
              <a:t>exclusivement dédiée au financement </a:t>
            </a:r>
            <a:r>
              <a:rPr lang="fr-FR" sz="1050" b="1" dirty="0">
                <a:ea typeface="+mj-ea"/>
                <a:cs typeface="+mj-cs"/>
                <a:sym typeface="Montserrat"/>
              </a:rPr>
              <a:t>d’activités d’éducation artistique et culturelle </a:t>
            </a:r>
            <a:r>
              <a:rPr lang="fr-FR" sz="1050" dirty="0">
                <a:ea typeface="+mj-ea"/>
                <a:cs typeface="+mj-cs"/>
                <a:sym typeface="Montserrat"/>
              </a:rPr>
              <a:t>effectuées en groupe et encadrées par des professeurs. </a:t>
            </a:r>
          </a:p>
          <a:p>
            <a:r>
              <a:rPr lang="fr-FR" sz="1050" dirty="0">
                <a:ea typeface="+mj-ea"/>
                <a:cs typeface="+mj-cs"/>
                <a:sym typeface="Montserrat"/>
              </a:rPr>
              <a:t>(cf. article 4-2 du décret)</a:t>
            </a:r>
          </a:p>
        </p:txBody>
      </p:sp>
      <p:sp>
        <p:nvSpPr>
          <p:cNvPr id="11" name="Rectangle : coins arrondis 14">
            <a:extLst>
              <a:ext uri="{FF2B5EF4-FFF2-40B4-BE49-F238E27FC236}">
                <a16:creationId xmlns:a16="http://schemas.microsoft.com/office/drawing/2014/main" id="{7F71D2CA-CF74-9189-2102-AC371AEC1A91}"/>
              </a:ext>
            </a:extLst>
          </p:cNvPr>
          <p:cNvSpPr/>
          <p:nvPr/>
        </p:nvSpPr>
        <p:spPr>
          <a:xfrm>
            <a:off x="351939" y="2620476"/>
            <a:ext cx="3451862" cy="1391433"/>
          </a:xfrm>
          <a:prstGeom prst="roundRect">
            <a:avLst>
              <a:gd name="adj" fmla="val 3887"/>
            </a:avLst>
          </a:prstGeom>
          <a:solidFill>
            <a:schemeClr val="bg1"/>
          </a:solidFill>
          <a:ln>
            <a:solidFill>
              <a:srgbClr val="870087"/>
            </a:solidFill>
          </a:ln>
          <a:effectLst>
            <a:outerShdw blurRad="50800" dist="50800" dir="5400000" algn="ctr" rotWithShape="0">
              <a:srgbClr val="FFFFFF"/>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0"/>
          </a:p>
        </p:txBody>
      </p:sp>
      <p:grpSp>
        <p:nvGrpSpPr>
          <p:cNvPr id="12" name="Groupe 11">
            <a:extLst>
              <a:ext uri="{FF2B5EF4-FFF2-40B4-BE49-F238E27FC236}">
                <a16:creationId xmlns:a16="http://schemas.microsoft.com/office/drawing/2014/main" id="{5977481C-203A-32F9-4FD3-B813D41C999D}"/>
              </a:ext>
            </a:extLst>
          </p:cNvPr>
          <p:cNvGrpSpPr/>
          <p:nvPr/>
        </p:nvGrpSpPr>
        <p:grpSpPr>
          <a:xfrm>
            <a:off x="564989" y="2499742"/>
            <a:ext cx="1217992" cy="266494"/>
            <a:chOff x="3578040" y="1060171"/>
            <a:chExt cx="1024875" cy="266494"/>
          </a:xfrm>
          <a:effectLst>
            <a:outerShdw blurRad="50800" dist="50800" dir="5400000" algn="ctr" rotWithShape="0">
              <a:srgbClr val="FFFFFF"/>
            </a:outerShdw>
          </a:effectLst>
        </p:grpSpPr>
        <p:sp>
          <p:nvSpPr>
            <p:cNvPr id="13" name="Rectangle : coins arrondis 17">
              <a:extLst>
                <a:ext uri="{FF2B5EF4-FFF2-40B4-BE49-F238E27FC236}">
                  <a16:creationId xmlns:a16="http://schemas.microsoft.com/office/drawing/2014/main" id="{342FAEF7-5C34-09CA-47FD-9ED9DF106462}"/>
                </a:ext>
              </a:extLst>
            </p:cNvPr>
            <p:cNvSpPr/>
            <p:nvPr/>
          </p:nvSpPr>
          <p:spPr>
            <a:xfrm>
              <a:off x="3578040" y="1072749"/>
              <a:ext cx="1024875" cy="253916"/>
            </a:xfrm>
            <a:prstGeom prst="roundRect">
              <a:avLst>
                <a:gd name="adj" fmla="val 22430"/>
              </a:avLst>
            </a:prstGeom>
            <a:solidFill>
              <a:srgbClr val="870087"/>
            </a:solidFill>
            <a:ln>
              <a:noFill/>
            </a:ln>
            <a:effectLst>
              <a:outerShdw blurRad="501378" sx="99025" sy="99025" algn="ctr" rotWithShape="0">
                <a:prstClr val="black">
                  <a:alpha val="14298"/>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0" dirty="0"/>
            </a:p>
          </p:txBody>
        </p:sp>
        <p:sp>
          <p:nvSpPr>
            <p:cNvPr id="14" name="ZoneTexte 13">
              <a:extLst>
                <a:ext uri="{FF2B5EF4-FFF2-40B4-BE49-F238E27FC236}">
                  <a16:creationId xmlns:a16="http://schemas.microsoft.com/office/drawing/2014/main" id="{25FA376C-C9E3-F453-8A94-D602249AE37A}"/>
                </a:ext>
              </a:extLst>
            </p:cNvPr>
            <p:cNvSpPr txBox="1"/>
            <p:nvPr/>
          </p:nvSpPr>
          <p:spPr>
            <a:xfrm>
              <a:off x="3633487" y="1060171"/>
              <a:ext cx="969427" cy="253916"/>
            </a:xfrm>
            <a:prstGeom prst="rect">
              <a:avLst/>
            </a:prstGeom>
            <a:noFill/>
            <a:effectLst/>
          </p:spPr>
          <p:txBody>
            <a:bodyPr wrap="square" rtlCol="0">
              <a:spAutoFit/>
            </a:bodyPr>
            <a:lstStyle/>
            <a:p>
              <a:r>
                <a:rPr lang="fr-FR" sz="1050" b="1" dirty="0">
                  <a:solidFill>
                    <a:schemeClr val="bg1"/>
                  </a:solidFill>
                </a:rPr>
                <a:t>Quoi ?</a:t>
              </a:r>
            </a:p>
          </p:txBody>
        </p:sp>
      </p:grpSp>
      <p:sp>
        <p:nvSpPr>
          <p:cNvPr id="15" name="ZoneTexte 14">
            <a:extLst>
              <a:ext uri="{FF2B5EF4-FFF2-40B4-BE49-F238E27FC236}">
                <a16:creationId xmlns:a16="http://schemas.microsoft.com/office/drawing/2014/main" id="{6F5AB194-D15F-B2B9-0118-B1514944A9CE}"/>
              </a:ext>
            </a:extLst>
          </p:cNvPr>
          <p:cNvSpPr txBox="1"/>
          <p:nvPr/>
        </p:nvSpPr>
        <p:spPr>
          <a:xfrm>
            <a:off x="467642" y="2931790"/>
            <a:ext cx="3172869" cy="900246"/>
          </a:xfrm>
          <a:prstGeom prst="rect">
            <a:avLst/>
          </a:prstGeom>
          <a:noFill/>
          <a:effectLst>
            <a:outerShdw blurRad="50800" dist="50800" dir="5400000" algn="ctr" rotWithShape="0">
              <a:srgbClr val="FFFFFF"/>
            </a:outerShdw>
          </a:effectLst>
        </p:spPr>
        <p:txBody>
          <a:bodyPr wrap="square" rtlCol="0">
            <a:spAutoFit/>
          </a:bodyPr>
          <a:lstStyle/>
          <a:p>
            <a:pPr marL="76200" lvl="0">
              <a:buClr>
                <a:schemeClr val="dk1"/>
              </a:buClr>
              <a:buSzPts val="1100"/>
            </a:pPr>
            <a:r>
              <a:rPr lang="fr-FR" sz="1050" dirty="0">
                <a:solidFill>
                  <a:schemeClr val="dk1"/>
                </a:solidFill>
                <a:ea typeface="Montserrat"/>
                <a:cs typeface="Montserrat"/>
                <a:sym typeface="Montserrat"/>
              </a:rPr>
              <a:t>Les offres collectives couvrent </a:t>
            </a:r>
            <a:r>
              <a:rPr lang="fr-FR" sz="1050" b="1" dirty="0" smtClean="0">
                <a:solidFill>
                  <a:schemeClr val="dk1"/>
                </a:solidFill>
                <a:ea typeface="Montserrat"/>
                <a:cs typeface="Montserrat"/>
                <a:sym typeface="Montserrat"/>
              </a:rPr>
              <a:t>atelier </a:t>
            </a:r>
            <a:r>
              <a:rPr lang="fr-FR" sz="1050" b="1" dirty="0">
                <a:solidFill>
                  <a:schemeClr val="dk1"/>
                </a:solidFill>
                <a:ea typeface="Montserrat"/>
                <a:cs typeface="Montserrat"/>
                <a:sym typeface="Montserrat"/>
              </a:rPr>
              <a:t>de </a:t>
            </a:r>
            <a:r>
              <a:rPr lang="fr-FR" sz="1050" b="1" dirty="0" smtClean="0">
                <a:solidFill>
                  <a:schemeClr val="dk1"/>
                </a:solidFill>
                <a:ea typeface="Montserrat"/>
                <a:cs typeface="Montserrat"/>
                <a:sym typeface="Montserrat"/>
              </a:rPr>
              <a:t>pratique, concert, conférence</a:t>
            </a:r>
            <a:r>
              <a:rPr lang="fr-FR" sz="1050" b="1" dirty="0">
                <a:solidFill>
                  <a:schemeClr val="dk1"/>
                </a:solidFill>
                <a:ea typeface="Montserrat"/>
                <a:cs typeface="Montserrat"/>
                <a:sym typeface="Montserrat"/>
              </a:rPr>
              <a:t>, rencontre</a:t>
            </a:r>
          </a:p>
          <a:p>
            <a:pPr marL="76200" lvl="0">
              <a:buClr>
                <a:schemeClr val="dk1"/>
              </a:buClr>
              <a:buSzPts val="1100"/>
            </a:pPr>
            <a:r>
              <a:rPr lang="fr-FR" sz="1050" b="1" dirty="0" smtClean="0">
                <a:solidFill>
                  <a:schemeClr val="dk1"/>
                </a:solidFill>
                <a:ea typeface="Montserrat"/>
                <a:cs typeface="Montserrat"/>
                <a:sym typeface="Montserrat"/>
              </a:rPr>
              <a:t>festival</a:t>
            </a:r>
            <a:r>
              <a:rPr lang="fr-FR" sz="1050" b="1" dirty="0">
                <a:solidFill>
                  <a:schemeClr val="dk1"/>
                </a:solidFill>
                <a:ea typeface="Montserrat"/>
                <a:cs typeface="Montserrat"/>
                <a:sym typeface="Montserrat"/>
              </a:rPr>
              <a:t>, salon, </a:t>
            </a:r>
            <a:r>
              <a:rPr lang="fr-FR" sz="1050" b="1" dirty="0" smtClean="0">
                <a:solidFill>
                  <a:schemeClr val="dk1"/>
                </a:solidFill>
                <a:ea typeface="Montserrat"/>
                <a:cs typeface="Montserrat"/>
                <a:sym typeface="Montserrat"/>
              </a:rPr>
              <a:t>congrès, projection audiovisuelle, représentation, visite </a:t>
            </a:r>
            <a:r>
              <a:rPr lang="fr-FR" sz="1050" b="1" dirty="0">
                <a:solidFill>
                  <a:schemeClr val="dk1"/>
                </a:solidFill>
                <a:ea typeface="Montserrat"/>
                <a:cs typeface="Montserrat"/>
                <a:sym typeface="Montserrat"/>
              </a:rPr>
              <a:t>guidée</a:t>
            </a:r>
          </a:p>
          <a:p>
            <a:pPr marL="76200" lvl="0">
              <a:buClr>
                <a:schemeClr val="dk1"/>
              </a:buClr>
              <a:buSzPts val="1100"/>
            </a:pPr>
            <a:r>
              <a:rPr lang="fr-FR" sz="1050" b="1" dirty="0" smtClean="0">
                <a:solidFill>
                  <a:schemeClr val="dk1"/>
                </a:solidFill>
                <a:ea typeface="Montserrat"/>
                <a:cs typeface="Montserrat"/>
                <a:sym typeface="Montserrat"/>
              </a:rPr>
              <a:t>visite libre.</a:t>
            </a:r>
            <a:endParaRPr lang="fr-FR" sz="1050" b="1" dirty="0">
              <a:solidFill>
                <a:schemeClr val="dk1"/>
              </a:solidFill>
              <a:ea typeface="Montserrat"/>
              <a:cs typeface="Montserrat"/>
              <a:sym typeface="Montserrat"/>
            </a:endParaRPr>
          </a:p>
        </p:txBody>
      </p:sp>
      <p:sp>
        <p:nvSpPr>
          <p:cNvPr id="36" name="Rectangle : coins arrondis 14">
            <a:extLst>
              <a:ext uri="{FF2B5EF4-FFF2-40B4-BE49-F238E27FC236}">
                <a16:creationId xmlns:a16="http://schemas.microsoft.com/office/drawing/2014/main" id="{7F71D2CA-CF74-9189-2102-AC371AEC1A91}"/>
              </a:ext>
            </a:extLst>
          </p:cNvPr>
          <p:cNvSpPr/>
          <p:nvPr/>
        </p:nvSpPr>
        <p:spPr>
          <a:xfrm>
            <a:off x="4139952" y="1059582"/>
            <a:ext cx="4420899" cy="936104"/>
          </a:xfrm>
          <a:prstGeom prst="roundRect">
            <a:avLst>
              <a:gd name="adj" fmla="val 3887"/>
            </a:avLst>
          </a:prstGeom>
          <a:solidFill>
            <a:schemeClr val="bg1"/>
          </a:solidFill>
          <a:ln>
            <a:solidFill>
              <a:srgbClr val="870087"/>
            </a:solidFill>
          </a:ln>
          <a:effectLst>
            <a:outerShdw blurRad="50800" dist="38100" dir="2700000" algn="tl" rotWithShape="0">
              <a:srgbClr val="870087">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0"/>
          </a:p>
        </p:txBody>
      </p:sp>
      <p:grpSp>
        <p:nvGrpSpPr>
          <p:cNvPr id="37" name="Groupe 36">
            <a:extLst>
              <a:ext uri="{FF2B5EF4-FFF2-40B4-BE49-F238E27FC236}">
                <a16:creationId xmlns:a16="http://schemas.microsoft.com/office/drawing/2014/main" id="{5977481C-203A-32F9-4FD3-B813D41C999D}"/>
              </a:ext>
            </a:extLst>
          </p:cNvPr>
          <p:cNvGrpSpPr/>
          <p:nvPr/>
        </p:nvGrpSpPr>
        <p:grpSpPr>
          <a:xfrm>
            <a:off x="4353004" y="944904"/>
            <a:ext cx="1217992" cy="253916"/>
            <a:chOff x="3578040" y="1060171"/>
            <a:chExt cx="1024875" cy="270422"/>
          </a:xfrm>
        </p:grpSpPr>
        <p:sp>
          <p:nvSpPr>
            <p:cNvPr id="38" name="Rectangle : coins arrondis 17">
              <a:extLst>
                <a:ext uri="{FF2B5EF4-FFF2-40B4-BE49-F238E27FC236}">
                  <a16:creationId xmlns:a16="http://schemas.microsoft.com/office/drawing/2014/main" id="{342FAEF7-5C34-09CA-47FD-9ED9DF106462}"/>
                </a:ext>
              </a:extLst>
            </p:cNvPr>
            <p:cNvSpPr/>
            <p:nvPr/>
          </p:nvSpPr>
          <p:spPr>
            <a:xfrm>
              <a:off x="3578040" y="1072749"/>
              <a:ext cx="1024875" cy="253916"/>
            </a:xfrm>
            <a:prstGeom prst="roundRect">
              <a:avLst>
                <a:gd name="adj" fmla="val 22430"/>
              </a:avLst>
            </a:prstGeom>
            <a:solidFill>
              <a:srgbClr val="870087"/>
            </a:solidFill>
            <a:ln>
              <a:noFill/>
            </a:ln>
            <a:effectLst>
              <a:outerShdw blurRad="501378" sx="99025" sy="99025" algn="ctr" rotWithShape="0">
                <a:prstClr val="black">
                  <a:alpha val="14298"/>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0" dirty="0"/>
            </a:p>
          </p:txBody>
        </p:sp>
        <p:sp>
          <p:nvSpPr>
            <p:cNvPr id="39" name="ZoneTexte 38">
              <a:extLst>
                <a:ext uri="{FF2B5EF4-FFF2-40B4-BE49-F238E27FC236}">
                  <a16:creationId xmlns:a16="http://schemas.microsoft.com/office/drawing/2014/main" id="{25FA376C-C9E3-F453-8A94-D602249AE37A}"/>
                </a:ext>
              </a:extLst>
            </p:cNvPr>
            <p:cNvSpPr txBox="1"/>
            <p:nvPr/>
          </p:nvSpPr>
          <p:spPr>
            <a:xfrm>
              <a:off x="3633487" y="1060171"/>
              <a:ext cx="969427" cy="270422"/>
            </a:xfrm>
            <a:prstGeom prst="rect">
              <a:avLst/>
            </a:prstGeom>
            <a:noFill/>
          </p:spPr>
          <p:txBody>
            <a:bodyPr wrap="square" rtlCol="0">
              <a:spAutoFit/>
            </a:bodyPr>
            <a:lstStyle/>
            <a:p>
              <a:r>
                <a:rPr lang="fr-FR" sz="1050" b="1" dirty="0">
                  <a:solidFill>
                    <a:schemeClr val="bg1"/>
                  </a:solidFill>
                </a:rPr>
                <a:t>Pour qui ?</a:t>
              </a:r>
            </a:p>
          </p:txBody>
        </p:sp>
      </p:grpSp>
      <p:sp>
        <p:nvSpPr>
          <p:cNvPr id="40" name="ZoneTexte 39">
            <a:extLst>
              <a:ext uri="{FF2B5EF4-FFF2-40B4-BE49-F238E27FC236}">
                <a16:creationId xmlns:a16="http://schemas.microsoft.com/office/drawing/2014/main" id="{A7271CA4-D59C-F838-377F-92A12DF8D978}"/>
              </a:ext>
            </a:extLst>
          </p:cNvPr>
          <p:cNvSpPr txBox="1"/>
          <p:nvPr/>
        </p:nvSpPr>
        <p:spPr>
          <a:xfrm>
            <a:off x="4255657" y="1375042"/>
            <a:ext cx="4089170" cy="415498"/>
          </a:xfrm>
          <a:prstGeom prst="rect">
            <a:avLst/>
          </a:prstGeom>
          <a:noFill/>
        </p:spPr>
        <p:txBody>
          <a:bodyPr wrap="square" rtlCol="0">
            <a:spAutoFit/>
          </a:bodyPr>
          <a:lstStyle/>
          <a:p>
            <a:pPr marL="76200" lvl="0">
              <a:buClr>
                <a:schemeClr val="dk1"/>
              </a:buClr>
              <a:buSzPts val="1100"/>
            </a:pPr>
            <a:r>
              <a:rPr lang="fr-FR" sz="1050" dirty="0">
                <a:solidFill>
                  <a:schemeClr val="tx1"/>
                </a:solidFill>
                <a:ea typeface="Montserrat"/>
                <a:cs typeface="Montserrat"/>
                <a:sym typeface="Montserrat"/>
              </a:rPr>
              <a:t>La part collective concerne tous les domaines artistiques et culturels donc </a:t>
            </a:r>
            <a:r>
              <a:rPr lang="fr-FR" sz="1050" b="1" dirty="0">
                <a:solidFill>
                  <a:schemeClr val="tx1"/>
                </a:solidFill>
                <a:ea typeface="Montserrat"/>
                <a:cs typeface="Montserrat"/>
                <a:sym typeface="Montserrat"/>
              </a:rPr>
              <a:t>tous les professeurs.</a:t>
            </a:r>
          </a:p>
        </p:txBody>
      </p:sp>
      <p:sp>
        <p:nvSpPr>
          <p:cNvPr id="41" name="Rectangle : coins arrondis 14">
            <a:extLst>
              <a:ext uri="{FF2B5EF4-FFF2-40B4-BE49-F238E27FC236}">
                <a16:creationId xmlns:a16="http://schemas.microsoft.com/office/drawing/2014/main" id="{7F71D2CA-CF74-9189-2102-AC371AEC1A91}"/>
              </a:ext>
            </a:extLst>
          </p:cNvPr>
          <p:cNvSpPr/>
          <p:nvPr/>
        </p:nvSpPr>
        <p:spPr>
          <a:xfrm>
            <a:off x="4139953" y="2338854"/>
            <a:ext cx="4420898" cy="1673055"/>
          </a:xfrm>
          <a:prstGeom prst="roundRect">
            <a:avLst>
              <a:gd name="adj" fmla="val 3887"/>
            </a:avLst>
          </a:prstGeom>
          <a:solidFill>
            <a:schemeClr val="bg1"/>
          </a:solidFill>
          <a:ln>
            <a:solidFill>
              <a:srgbClr val="870087"/>
            </a:solidFill>
          </a:ln>
          <a:effectLst>
            <a:outerShdw blurRad="50800" dist="38100" dir="2700000" algn="tl" rotWithShape="0">
              <a:srgbClr val="870087">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0"/>
          </a:p>
        </p:txBody>
      </p:sp>
      <p:grpSp>
        <p:nvGrpSpPr>
          <p:cNvPr id="42" name="Groupe 41">
            <a:extLst>
              <a:ext uri="{FF2B5EF4-FFF2-40B4-BE49-F238E27FC236}">
                <a16:creationId xmlns:a16="http://schemas.microsoft.com/office/drawing/2014/main" id="{5977481C-203A-32F9-4FD3-B813D41C999D}"/>
              </a:ext>
            </a:extLst>
          </p:cNvPr>
          <p:cNvGrpSpPr/>
          <p:nvPr/>
        </p:nvGrpSpPr>
        <p:grpSpPr>
          <a:xfrm>
            <a:off x="4353004" y="2192209"/>
            <a:ext cx="1217992" cy="266494"/>
            <a:chOff x="3578040" y="1060171"/>
            <a:chExt cx="1024875" cy="266494"/>
          </a:xfrm>
        </p:grpSpPr>
        <p:sp>
          <p:nvSpPr>
            <p:cNvPr id="43" name="Rectangle : coins arrondis 17">
              <a:extLst>
                <a:ext uri="{FF2B5EF4-FFF2-40B4-BE49-F238E27FC236}">
                  <a16:creationId xmlns:a16="http://schemas.microsoft.com/office/drawing/2014/main" id="{342FAEF7-5C34-09CA-47FD-9ED9DF106462}"/>
                </a:ext>
              </a:extLst>
            </p:cNvPr>
            <p:cNvSpPr/>
            <p:nvPr/>
          </p:nvSpPr>
          <p:spPr>
            <a:xfrm>
              <a:off x="3578040" y="1072749"/>
              <a:ext cx="1024875" cy="253916"/>
            </a:xfrm>
            <a:prstGeom prst="roundRect">
              <a:avLst>
                <a:gd name="adj" fmla="val 22430"/>
              </a:avLst>
            </a:prstGeom>
            <a:solidFill>
              <a:srgbClr val="870087"/>
            </a:solidFill>
            <a:ln>
              <a:noFill/>
            </a:ln>
            <a:effectLst>
              <a:outerShdw blurRad="501378" sx="99025" sy="99025" algn="ctr" rotWithShape="0">
                <a:prstClr val="black">
                  <a:alpha val="14298"/>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0" dirty="0"/>
            </a:p>
          </p:txBody>
        </p:sp>
        <p:sp>
          <p:nvSpPr>
            <p:cNvPr id="44" name="ZoneTexte 43">
              <a:extLst>
                <a:ext uri="{FF2B5EF4-FFF2-40B4-BE49-F238E27FC236}">
                  <a16:creationId xmlns:a16="http://schemas.microsoft.com/office/drawing/2014/main" id="{25FA376C-C9E3-F453-8A94-D602249AE37A}"/>
                </a:ext>
              </a:extLst>
            </p:cNvPr>
            <p:cNvSpPr txBox="1"/>
            <p:nvPr/>
          </p:nvSpPr>
          <p:spPr>
            <a:xfrm>
              <a:off x="3633487" y="1060171"/>
              <a:ext cx="969427" cy="253916"/>
            </a:xfrm>
            <a:prstGeom prst="rect">
              <a:avLst/>
            </a:prstGeom>
            <a:noFill/>
          </p:spPr>
          <p:txBody>
            <a:bodyPr wrap="square" rtlCol="0">
              <a:spAutoFit/>
            </a:bodyPr>
            <a:lstStyle/>
            <a:p>
              <a:r>
                <a:rPr lang="fr-FR" sz="1050" b="1" dirty="0">
                  <a:solidFill>
                    <a:schemeClr val="bg1"/>
                  </a:solidFill>
                </a:rPr>
                <a:t>Comment ?</a:t>
              </a:r>
            </a:p>
          </p:txBody>
        </p:sp>
      </p:grpSp>
      <p:sp>
        <p:nvSpPr>
          <p:cNvPr id="45" name="ZoneTexte 44">
            <a:extLst>
              <a:ext uri="{FF2B5EF4-FFF2-40B4-BE49-F238E27FC236}">
                <a16:creationId xmlns:a16="http://schemas.microsoft.com/office/drawing/2014/main" id="{6F5AB194-D15F-B2B9-0118-B1514944A9CE}"/>
              </a:ext>
            </a:extLst>
          </p:cNvPr>
          <p:cNvSpPr txBox="1"/>
          <p:nvPr/>
        </p:nvSpPr>
        <p:spPr>
          <a:xfrm>
            <a:off x="4303243" y="2491413"/>
            <a:ext cx="4185600" cy="1377300"/>
          </a:xfrm>
          <a:prstGeom prst="rect">
            <a:avLst/>
          </a:prstGeom>
          <a:noFill/>
          <a:ln>
            <a:noFill/>
          </a:ln>
        </p:spPr>
        <p:txBody>
          <a:bodyPr wrap="square" rtlCol="0">
            <a:spAutoFit/>
          </a:bodyPr>
          <a:lstStyle/>
          <a:p>
            <a:pPr marL="76200" lvl="0">
              <a:buClr>
                <a:schemeClr val="dk1"/>
              </a:buClr>
              <a:buSzPts val="1100"/>
            </a:pPr>
            <a:r>
              <a:rPr lang="fr-FR" sz="1050" dirty="0">
                <a:solidFill>
                  <a:schemeClr val="dk1"/>
                </a:solidFill>
                <a:ea typeface="Montserrat"/>
                <a:cs typeface="Montserrat"/>
                <a:sym typeface="Montserrat"/>
              </a:rPr>
              <a:t>Les offres collectives sont  :</a:t>
            </a:r>
          </a:p>
          <a:p>
            <a:pPr marL="247650" lvl="0" indent="-171450">
              <a:buClr>
                <a:schemeClr val="dk1"/>
              </a:buClr>
              <a:buSzPts val="1100"/>
              <a:buFontTx/>
              <a:buChar char="-"/>
            </a:pPr>
            <a:r>
              <a:rPr lang="fr-FR" sz="1050" dirty="0" err="1">
                <a:solidFill>
                  <a:schemeClr val="dk1"/>
                </a:solidFill>
                <a:ea typeface="Montserrat"/>
                <a:cs typeface="Montserrat"/>
                <a:sym typeface="Montserrat"/>
              </a:rPr>
              <a:t>co-construites</a:t>
            </a:r>
            <a:r>
              <a:rPr lang="fr-FR" sz="1050" dirty="0">
                <a:solidFill>
                  <a:schemeClr val="dk1"/>
                </a:solidFill>
                <a:ea typeface="Montserrat"/>
                <a:cs typeface="Montserrat"/>
                <a:sym typeface="Montserrat"/>
              </a:rPr>
              <a:t> par l’équipe pédagogique et le partenaire culturel,</a:t>
            </a:r>
          </a:p>
          <a:p>
            <a:pPr marL="247650" lvl="0" indent="-171450">
              <a:spcAft>
                <a:spcPts val="600"/>
              </a:spcAft>
              <a:buClr>
                <a:schemeClr val="dk1"/>
              </a:buClr>
              <a:buSzPts val="1100"/>
              <a:buFontTx/>
              <a:buChar char="-"/>
            </a:pPr>
            <a:r>
              <a:rPr lang="fr-FR" sz="1050" dirty="0">
                <a:solidFill>
                  <a:schemeClr val="dk1"/>
                </a:solidFill>
                <a:ea typeface="Montserrat"/>
                <a:cs typeface="Montserrat"/>
                <a:sym typeface="Montserrat"/>
              </a:rPr>
              <a:t>proposées par le partenaire culturel.</a:t>
            </a:r>
          </a:p>
          <a:p>
            <a:pPr marL="76200" lvl="0">
              <a:spcAft>
                <a:spcPts val="600"/>
              </a:spcAft>
              <a:buClr>
                <a:schemeClr val="dk1"/>
              </a:buClr>
              <a:buSzPts val="1100"/>
            </a:pPr>
            <a:r>
              <a:rPr lang="fr-FR" sz="1050" dirty="0">
                <a:solidFill>
                  <a:schemeClr val="dk1"/>
                </a:solidFill>
                <a:ea typeface="Montserrat"/>
                <a:cs typeface="Montserrat"/>
                <a:sym typeface="Montserrat"/>
              </a:rPr>
              <a:t>Elles sont des composantes de projets pédagogiques d’éducation artistique et culturelle.</a:t>
            </a:r>
          </a:p>
          <a:p>
            <a:pPr marL="76200" lvl="0">
              <a:spcAft>
                <a:spcPts val="600"/>
              </a:spcAft>
              <a:buClr>
                <a:schemeClr val="dk1"/>
              </a:buClr>
              <a:buSzPts val="1100"/>
            </a:pPr>
            <a:r>
              <a:rPr lang="fr-FR" sz="1050" dirty="0">
                <a:solidFill>
                  <a:schemeClr val="dk1"/>
                </a:solidFill>
                <a:ea typeface="Montserrat"/>
                <a:cs typeface="Montserrat"/>
                <a:sym typeface="Montserrat"/>
              </a:rPr>
              <a:t>L’application ADAGE permet de gérer la réservation des offres.</a:t>
            </a:r>
          </a:p>
        </p:txBody>
      </p:sp>
      <p:sp>
        <p:nvSpPr>
          <p:cNvPr id="46" name="ZoneTexte 45">
            <a:extLst>
              <a:ext uri="{FF2B5EF4-FFF2-40B4-BE49-F238E27FC236}">
                <a16:creationId xmlns:a16="http://schemas.microsoft.com/office/drawing/2014/main" id="{6F5AB194-D15F-B2B9-0118-B1514944A9CE}"/>
              </a:ext>
            </a:extLst>
          </p:cNvPr>
          <p:cNvSpPr txBox="1"/>
          <p:nvPr/>
        </p:nvSpPr>
        <p:spPr>
          <a:xfrm>
            <a:off x="666839" y="4284987"/>
            <a:ext cx="7272808" cy="415498"/>
          </a:xfrm>
          <a:prstGeom prst="rect">
            <a:avLst/>
          </a:prstGeom>
          <a:noFill/>
        </p:spPr>
        <p:txBody>
          <a:bodyPr wrap="square" rtlCol="0">
            <a:spAutoFit/>
          </a:bodyPr>
          <a:lstStyle/>
          <a:p>
            <a:pPr marL="76200" lvl="0" algn="ctr">
              <a:buClr>
                <a:schemeClr val="dk1"/>
              </a:buClr>
              <a:buSzPts val="1100"/>
            </a:pPr>
            <a:r>
              <a:rPr lang="fr-FR" sz="1050" dirty="0">
                <a:solidFill>
                  <a:schemeClr val="dk1"/>
                </a:solidFill>
                <a:latin typeface="+mj-lt"/>
                <a:ea typeface="Montserrat"/>
                <a:cs typeface="Montserrat"/>
                <a:sym typeface="Montserrat"/>
              </a:rPr>
              <a:t>Plus d’informations sur le cadre du dispositif pass Culture part collective : lire le </a:t>
            </a:r>
            <a:r>
              <a:rPr lang="fr-FR" sz="1050" b="1" dirty="0">
                <a:solidFill>
                  <a:srgbClr val="870087"/>
                </a:solidFill>
                <a:latin typeface="+mj-lt"/>
                <a:ea typeface="Montserrat"/>
                <a:cs typeface="Montserrat"/>
                <a:sym typeface="Montserrat"/>
              </a:rPr>
              <a:t>vadémécum</a:t>
            </a:r>
            <a:r>
              <a:rPr lang="fr-FR" sz="1050" dirty="0">
                <a:solidFill>
                  <a:schemeClr val="dk1"/>
                </a:solidFill>
                <a:latin typeface="+mj-lt"/>
                <a:ea typeface="Montserrat"/>
                <a:cs typeface="Montserrat"/>
                <a:sym typeface="Montserrat"/>
              </a:rPr>
              <a:t> téléchargeable sur</a:t>
            </a:r>
          </a:p>
          <a:p>
            <a:pPr marL="76200" lvl="0" algn="ctr">
              <a:buClr>
                <a:schemeClr val="dk1"/>
              </a:buClr>
              <a:buSzPts val="1100"/>
            </a:pPr>
            <a:r>
              <a:rPr lang="fr-FR" sz="1050" dirty="0">
                <a:solidFill>
                  <a:schemeClr val="dk1"/>
                </a:solidFill>
                <a:latin typeface="+mj-lt"/>
                <a:ea typeface="Montserrat"/>
                <a:cs typeface="Montserrat"/>
                <a:sym typeface="Montserrat"/>
                <a:hlinkClick r:id="rId2"/>
              </a:rPr>
              <a:t>https://eduscol.education.fr/3004/l-application-adage</a:t>
            </a:r>
            <a:endParaRPr lang="fr-FR" sz="1050" b="1" dirty="0">
              <a:solidFill>
                <a:schemeClr val="dk1"/>
              </a:solidFill>
              <a:latin typeface="+mj-lt"/>
              <a:ea typeface="Montserrat"/>
              <a:cs typeface="Montserrat"/>
              <a:sym typeface="Montserrat"/>
            </a:endParaRPr>
          </a:p>
        </p:txBody>
      </p:sp>
      <p:sp>
        <p:nvSpPr>
          <p:cNvPr id="3" name="ZoneTexte 2"/>
          <p:cNvSpPr txBox="1"/>
          <p:nvPr/>
        </p:nvSpPr>
        <p:spPr>
          <a:xfrm>
            <a:off x="1331640" y="339502"/>
            <a:ext cx="2153154" cy="307777"/>
          </a:xfrm>
          <a:prstGeom prst="rect">
            <a:avLst/>
          </a:prstGeom>
          <a:noFill/>
          <a:ln>
            <a:solidFill>
              <a:srgbClr val="870087"/>
            </a:solidFill>
            <a:prstDash val="dash"/>
          </a:ln>
        </p:spPr>
        <p:txBody>
          <a:bodyPr wrap="none" rtlCol="0">
            <a:spAutoFit/>
          </a:bodyPr>
          <a:lstStyle/>
          <a:p>
            <a:r>
              <a:rPr lang="fr-FR" sz="1400" b="1" dirty="0" smtClean="0">
                <a:solidFill>
                  <a:srgbClr val="870087"/>
                </a:solidFill>
              </a:rPr>
              <a:t>Informations générales</a:t>
            </a:r>
            <a:endParaRPr lang="fr-FR" sz="1400" b="1" dirty="0">
              <a:solidFill>
                <a:srgbClr val="870087"/>
              </a:solidFill>
            </a:endParaRPr>
          </a:p>
        </p:txBody>
      </p:sp>
    </p:spTree>
    <p:extLst>
      <p:ext uri="{BB962C8B-B14F-4D97-AF65-F5344CB8AC3E}">
        <p14:creationId xmlns:p14="http://schemas.microsoft.com/office/powerpoint/2010/main" val="27578537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e 5"/>
          <p:cNvGrpSpPr/>
          <p:nvPr/>
        </p:nvGrpSpPr>
        <p:grpSpPr>
          <a:xfrm>
            <a:off x="2411760" y="843558"/>
            <a:ext cx="3806835" cy="1517857"/>
            <a:chOff x="639687" y="910410"/>
            <a:chExt cx="3806835" cy="1517857"/>
          </a:xfrm>
        </p:grpSpPr>
        <p:grpSp>
          <p:nvGrpSpPr>
            <p:cNvPr id="17" name="Groupe 16"/>
            <p:cNvGrpSpPr/>
            <p:nvPr/>
          </p:nvGrpSpPr>
          <p:grpSpPr>
            <a:xfrm>
              <a:off x="639687" y="910410"/>
              <a:ext cx="3806835" cy="1517857"/>
              <a:chOff x="1331640" y="1015578"/>
              <a:chExt cx="3806835" cy="1517857"/>
            </a:xfrm>
          </p:grpSpPr>
          <p:pic>
            <p:nvPicPr>
              <p:cNvPr id="3" name="Image 2"/>
              <p:cNvPicPr>
                <a:picLocks noChangeAspect="1"/>
              </p:cNvPicPr>
              <p:nvPr/>
            </p:nvPicPr>
            <p:blipFill rotWithShape="1">
              <a:blip r:embed="rId2"/>
              <a:srcRect r="38527"/>
              <a:stretch/>
            </p:blipFill>
            <p:spPr>
              <a:xfrm>
                <a:off x="1331640" y="1015578"/>
                <a:ext cx="3806835" cy="1517857"/>
              </a:xfrm>
              <a:prstGeom prst="rect">
                <a:avLst/>
              </a:prstGeom>
              <a:ln w="19050">
                <a:solidFill>
                  <a:srgbClr val="5970B5"/>
                </a:solidFill>
              </a:ln>
            </p:spPr>
          </p:pic>
          <p:sp>
            <p:nvSpPr>
              <p:cNvPr id="16" name="Rectangle 15"/>
              <p:cNvSpPr/>
              <p:nvPr/>
            </p:nvSpPr>
            <p:spPr>
              <a:xfrm>
                <a:off x="4766403" y="1059582"/>
                <a:ext cx="350451" cy="231151"/>
              </a:xfrm>
              <a:prstGeom prst="rect">
                <a:avLst/>
              </a:prstGeom>
              <a:solidFill>
                <a:srgbClr val="5970B5"/>
              </a:solidFill>
              <a:ln w="19050">
                <a:solidFill>
                  <a:srgbClr val="5970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0" name="Rectangle 9"/>
            <p:cNvSpPr/>
            <p:nvPr/>
          </p:nvSpPr>
          <p:spPr>
            <a:xfrm>
              <a:off x="3203848" y="954414"/>
              <a:ext cx="1152128" cy="1052116"/>
            </a:xfrm>
            <a:prstGeom prst="rect">
              <a:avLst/>
            </a:prstGeom>
            <a:noFill/>
            <a:ln w="19050">
              <a:solidFill>
                <a:srgbClr val="D81F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4" name="Rectangle 3"/>
          <p:cNvSpPr/>
          <p:nvPr/>
        </p:nvSpPr>
        <p:spPr>
          <a:xfrm>
            <a:off x="380605" y="2858264"/>
            <a:ext cx="2683636" cy="1728192"/>
          </a:xfrm>
          <a:prstGeom prst="rect">
            <a:avLst/>
          </a:prstGeom>
          <a:noFill/>
          <a:ln>
            <a:solidFill>
              <a:srgbClr val="870087"/>
            </a:solidFill>
          </a:ln>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fr-FR" dirty="0">
                <a:solidFill>
                  <a:schemeClr val="tx1"/>
                </a:solidFill>
              </a:rPr>
              <a:t>Partenaires culturels</a:t>
            </a:r>
          </a:p>
          <a:p>
            <a:pPr algn="ctr"/>
            <a:endParaRPr lang="fr-FR" sz="1000" dirty="0">
              <a:solidFill>
                <a:schemeClr val="tx1"/>
              </a:solidFill>
            </a:endParaRPr>
          </a:p>
          <a:p>
            <a:pPr algn="ctr"/>
            <a:r>
              <a:rPr lang="fr-FR" sz="1100" dirty="0">
                <a:solidFill>
                  <a:schemeClr val="tx1"/>
                </a:solidFill>
              </a:rPr>
              <a:t>Consultez la cartographie des partenaires culturels.</a:t>
            </a:r>
          </a:p>
          <a:p>
            <a:pPr algn="ctr"/>
            <a:endParaRPr lang="fr-FR" sz="800" dirty="0">
              <a:solidFill>
                <a:schemeClr val="tx1"/>
              </a:solidFill>
            </a:endParaRPr>
          </a:p>
          <a:p>
            <a:pPr algn="ctr"/>
            <a:r>
              <a:rPr lang="fr-FR" sz="1100" dirty="0">
                <a:solidFill>
                  <a:schemeClr val="tx1"/>
                </a:solidFill>
              </a:rPr>
              <a:t>Contactez un partenaire pour construire un projet. </a:t>
            </a:r>
          </a:p>
          <a:p>
            <a:pPr algn="ctr"/>
            <a:endParaRPr lang="fr-FR" sz="800" dirty="0">
              <a:solidFill>
                <a:schemeClr val="tx1"/>
              </a:solidFill>
            </a:endParaRPr>
          </a:p>
          <a:p>
            <a:pPr algn="ctr"/>
            <a:r>
              <a:rPr lang="fr-FR" sz="1100" dirty="0">
                <a:solidFill>
                  <a:schemeClr val="tx1"/>
                </a:solidFill>
              </a:rPr>
              <a:t>Consultez les offres du partenaire.</a:t>
            </a:r>
          </a:p>
        </p:txBody>
      </p:sp>
      <p:sp>
        <p:nvSpPr>
          <p:cNvPr id="27" name="Rectangle 26"/>
          <p:cNvSpPr/>
          <p:nvPr/>
        </p:nvSpPr>
        <p:spPr>
          <a:xfrm>
            <a:off x="6142842" y="2858264"/>
            <a:ext cx="2677630" cy="1728192"/>
          </a:xfrm>
          <a:prstGeom prst="rect">
            <a:avLst/>
          </a:prstGeom>
          <a:noFill/>
          <a:ln>
            <a:solidFill>
              <a:srgbClr val="870087"/>
            </a:solidFill>
          </a:ln>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fr-FR" dirty="0">
                <a:solidFill>
                  <a:schemeClr val="tx1"/>
                </a:solidFill>
              </a:rPr>
              <a:t>Suivi pass Culture</a:t>
            </a:r>
          </a:p>
          <a:p>
            <a:pPr algn="ctr"/>
            <a:endParaRPr lang="fr-FR" sz="1000" dirty="0">
              <a:solidFill>
                <a:schemeClr val="tx1"/>
              </a:solidFill>
            </a:endParaRPr>
          </a:p>
          <a:p>
            <a:pPr algn="ctr"/>
            <a:r>
              <a:rPr lang="fr-FR" sz="1100" dirty="0">
                <a:solidFill>
                  <a:schemeClr val="tx1"/>
                </a:solidFill>
              </a:rPr>
              <a:t>Consultez le budget et le suivi des offres de votre établissement scolaire.</a:t>
            </a:r>
          </a:p>
        </p:txBody>
      </p:sp>
      <p:sp>
        <p:nvSpPr>
          <p:cNvPr id="28" name="Rectangle 27"/>
          <p:cNvSpPr/>
          <p:nvPr/>
        </p:nvSpPr>
        <p:spPr>
          <a:xfrm>
            <a:off x="3261969" y="2858264"/>
            <a:ext cx="2683145" cy="1728192"/>
          </a:xfrm>
          <a:prstGeom prst="rect">
            <a:avLst/>
          </a:prstGeom>
          <a:noFill/>
          <a:ln>
            <a:solidFill>
              <a:srgbClr val="870087"/>
            </a:solidFill>
          </a:ln>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fr-FR" dirty="0">
                <a:solidFill>
                  <a:schemeClr val="tx1"/>
                </a:solidFill>
              </a:rPr>
              <a:t>Offres pass Culture</a:t>
            </a:r>
          </a:p>
          <a:p>
            <a:pPr algn="ctr"/>
            <a:endParaRPr lang="fr-FR" sz="1000" dirty="0">
              <a:solidFill>
                <a:schemeClr val="tx1"/>
              </a:solidFill>
            </a:endParaRPr>
          </a:p>
          <a:p>
            <a:pPr algn="ctr"/>
            <a:r>
              <a:rPr lang="fr-FR" sz="1100" dirty="0">
                <a:solidFill>
                  <a:schemeClr val="tx1"/>
                </a:solidFill>
              </a:rPr>
              <a:t>Consultez le catalogue des offres pass Culture.</a:t>
            </a:r>
          </a:p>
          <a:p>
            <a:pPr algn="ctr"/>
            <a:endParaRPr lang="fr-FR" sz="800" dirty="0">
              <a:solidFill>
                <a:schemeClr val="tx1"/>
              </a:solidFill>
            </a:endParaRPr>
          </a:p>
          <a:p>
            <a:pPr algn="ctr"/>
            <a:r>
              <a:rPr lang="fr-FR" sz="1100" dirty="0">
                <a:solidFill>
                  <a:schemeClr val="tx1"/>
                </a:solidFill>
              </a:rPr>
              <a:t>Récupérez les offres </a:t>
            </a:r>
            <a:r>
              <a:rPr lang="fr-FR" sz="1100" dirty="0" err="1">
                <a:solidFill>
                  <a:schemeClr val="tx1"/>
                </a:solidFill>
              </a:rPr>
              <a:t>co-construites</a:t>
            </a:r>
            <a:r>
              <a:rPr lang="fr-FR" sz="1100" dirty="0">
                <a:solidFill>
                  <a:schemeClr val="tx1"/>
                </a:solidFill>
              </a:rPr>
              <a:t> avec votre partenaire culturel spécifiquement pour votre projet.</a:t>
            </a:r>
          </a:p>
        </p:txBody>
      </p:sp>
      <p:sp>
        <p:nvSpPr>
          <p:cNvPr id="5" name="ZoneTexte 4"/>
          <p:cNvSpPr txBox="1"/>
          <p:nvPr/>
        </p:nvSpPr>
        <p:spPr>
          <a:xfrm>
            <a:off x="1157135" y="267494"/>
            <a:ext cx="1883849" cy="307777"/>
          </a:xfrm>
          <a:prstGeom prst="rect">
            <a:avLst/>
          </a:prstGeom>
          <a:noFill/>
          <a:ln>
            <a:solidFill>
              <a:srgbClr val="870087"/>
            </a:solidFill>
            <a:prstDash val="dash"/>
          </a:ln>
        </p:spPr>
        <p:txBody>
          <a:bodyPr wrap="none" rtlCol="0">
            <a:spAutoFit/>
          </a:bodyPr>
          <a:lstStyle/>
          <a:p>
            <a:r>
              <a:rPr lang="fr-FR" sz="1400" b="1" dirty="0" smtClean="0">
                <a:solidFill>
                  <a:srgbClr val="870087"/>
                </a:solidFill>
              </a:rPr>
              <a:t>Onglet pass Culture</a:t>
            </a:r>
            <a:endParaRPr lang="fr-FR" sz="1400" b="1" dirty="0">
              <a:solidFill>
                <a:srgbClr val="870087"/>
              </a:solidFill>
            </a:endParaRPr>
          </a:p>
        </p:txBody>
      </p:sp>
    </p:spTree>
    <p:extLst>
      <p:ext uri="{BB962C8B-B14F-4D97-AF65-F5344CB8AC3E}">
        <p14:creationId xmlns:p14="http://schemas.microsoft.com/office/powerpoint/2010/main" val="701325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88000" y="3887277"/>
            <a:ext cx="936104" cy="720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Rectangle 25"/>
          <p:cNvSpPr/>
          <p:nvPr/>
        </p:nvSpPr>
        <p:spPr>
          <a:xfrm>
            <a:off x="2738646" y="2254234"/>
            <a:ext cx="6153834" cy="509913"/>
          </a:xfrm>
          <a:prstGeom prst="rect">
            <a:avLst/>
          </a:prstGeom>
          <a:solidFill>
            <a:schemeClr val="bg1"/>
          </a:solidFill>
          <a:ln>
            <a:solidFill>
              <a:srgbClr val="870087"/>
            </a:solidFill>
          </a:ln>
          <a:effectLst>
            <a:outerShdw blurRad="40000" dist="23000" dir="5400000" rotWithShape="0">
              <a:srgbClr val="FFE1FF">
                <a:alpha val="35000"/>
              </a:srgb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lnSpc>
                <a:spcPts val="1400"/>
              </a:lnSpc>
            </a:pPr>
            <a:r>
              <a:rPr lang="fr-FR" sz="1000" dirty="0" smtClean="0">
                <a:solidFill>
                  <a:schemeClr val="tx1"/>
                </a:solidFill>
                <a:ea typeface="Montserrat"/>
                <a:cs typeface="Montserrat"/>
              </a:rPr>
              <a:t>Le partenaire culturel </a:t>
            </a:r>
            <a:r>
              <a:rPr lang="fr-FR" sz="1000" dirty="0">
                <a:solidFill>
                  <a:schemeClr val="tx1"/>
                </a:solidFill>
                <a:ea typeface="Montserrat"/>
                <a:cs typeface="Montserrat"/>
              </a:rPr>
              <a:t>va formaliser l’offre pass Culture et la publier à partir de son interface professionnelle pass Culture. </a:t>
            </a:r>
            <a:r>
              <a:rPr lang="fr-FR" sz="1000" b="1" dirty="0">
                <a:solidFill>
                  <a:schemeClr val="tx1"/>
                </a:solidFill>
                <a:ea typeface="Montserrat"/>
                <a:cs typeface="Montserrat"/>
              </a:rPr>
              <a:t>Il va orienter l’offre directement vers mon établissement scolaire.</a:t>
            </a:r>
          </a:p>
        </p:txBody>
      </p:sp>
      <p:pic>
        <p:nvPicPr>
          <p:cNvPr id="32" name="Image 31"/>
          <p:cNvPicPr>
            <a:picLocks noChangeAspect="1"/>
          </p:cNvPicPr>
          <p:nvPr/>
        </p:nvPicPr>
        <p:blipFill rotWithShape="1">
          <a:blip r:embed="rId2"/>
          <a:srcRect l="76463" t="14183" r="1598" b="60784"/>
          <a:stretch/>
        </p:blipFill>
        <p:spPr>
          <a:xfrm>
            <a:off x="4596173" y="4377986"/>
            <a:ext cx="1607796" cy="436590"/>
          </a:xfrm>
          <a:prstGeom prst="rect">
            <a:avLst/>
          </a:prstGeom>
          <a:ln>
            <a:noFill/>
          </a:ln>
        </p:spPr>
      </p:pic>
      <p:pic>
        <p:nvPicPr>
          <p:cNvPr id="29" name="Image 28"/>
          <p:cNvPicPr>
            <a:picLocks noChangeAspect="1"/>
          </p:cNvPicPr>
          <p:nvPr/>
        </p:nvPicPr>
        <p:blipFill>
          <a:blip r:embed="rId3"/>
          <a:stretch>
            <a:fillRect/>
          </a:stretch>
        </p:blipFill>
        <p:spPr>
          <a:xfrm>
            <a:off x="3650616" y="815410"/>
            <a:ext cx="3498910" cy="1302285"/>
          </a:xfrm>
          <a:prstGeom prst="rect">
            <a:avLst/>
          </a:prstGeom>
          <a:ln w="19050">
            <a:solidFill>
              <a:srgbClr val="5970B5"/>
            </a:solidFill>
          </a:ln>
        </p:spPr>
      </p:pic>
      <p:sp>
        <p:nvSpPr>
          <p:cNvPr id="27" name="Rectangle avec flèche vers la gauche 26"/>
          <p:cNvSpPr/>
          <p:nvPr/>
        </p:nvSpPr>
        <p:spPr>
          <a:xfrm>
            <a:off x="6301018" y="2982243"/>
            <a:ext cx="2591461" cy="1495344"/>
          </a:xfrm>
          <a:prstGeom prst="leftArrowCallout">
            <a:avLst>
              <a:gd name="adj1" fmla="val 25000"/>
              <a:gd name="adj2" fmla="val 25000"/>
              <a:gd name="adj3" fmla="val 11691"/>
              <a:gd name="adj4" fmla="val 78914"/>
            </a:avLst>
          </a:prstGeom>
          <a:solidFill>
            <a:schemeClr val="bg1"/>
          </a:solidFill>
          <a:ln>
            <a:solidFill>
              <a:srgbClr val="870087"/>
            </a:solid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r>
              <a:rPr lang="fr-FR" sz="1000" dirty="0">
                <a:solidFill>
                  <a:schemeClr val="tx1"/>
                </a:solidFill>
                <a:ea typeface="Montserrat"/>
                <a:cs typeface="Montserrat"/>
              </a:rPr>
              <a:t>Dans </a:t>
            </a:r>
            <a:r>
              <a:rPr lang="fr-FR" sz="1000" dirty="0" smtClean="0">
                <a:solidFill>
                  <a:schemeClr val="tx1"/>
                </a:solidFill>
                <a:ea typeface="Montserrat"/>
                <a:cs typeface="Montserrat"/>
              </a:rPr>
              <a:t>l’onglet </a:t>
            </a:r>
          </a:p>
          <a:p>
            <a:pPr algn="ctr"/>
            <a:r>
              <a:rPr lang="fr-FR" sz="1000" dirty="0" smtClean="0">
                <a:solidFill>
                  <a:schemeClr val="tx1"/>
                </a:solidFill>
                <a:ea typeface="Montserrat"/>
                <a:cs typeface="Montserrat"/>
              </a:rPr>
              <a:t>«</a:t>
            </a:r>
            <a:r>
              <a:rPr lang="fr-FR" sz="1000" dirty="0">
                <a:solidFill>
                  <a:schemeClr val="tx1"/>
                </a:solidFill>
                <a:ea typeface="Montserrat"/>
                <a:cs typeface="Montserrat"/>
              </a:rPr>
              <a:t> pass Culture </a:t>
            </a:r>
            <a:endParaRPr lang="fr-FR" sz="1000" dirty="0" smtClean="0">
              <a:solidFill>
                <a:schemeClr val="tx1"/>
              </a:solidFill>
              <a:ea typeface="Montserrat"/>
              <a:cs typeface="Montserrat"/>
            </a:endParaRPr>
          </a:p>
          <a:p>
            <a:pPr marL="171450" indent="-171450" algn="ctr">
              <a:buFont typeface="Wingdings" panose="05000000000000000000" pitchFamily="2" charset="2"/>
              <a:buChar char="Ø"/>
            </a:pPr>
            <a:r>
              <a:rPr lang="fr-FR" sz="1000" dirty="0" smtClean="0">
                <a:solidFill>
                  <a:schemeClr val="tx1"/>
                </a:solidFill>
                <a:ea typeface="Montserrat"/>
                <a:cs typeface="Montserrat"/>
              </a:rPr>
              <a:t> Offres </a:t>
            </a:r>
            <a:r>
              <a:rPr lang="fr-FR" sz="1000" dirty="0">
                <a:solidFill>
                  <a:schemeClr val="tx1"/>
                </a:solidFill>
                <a:ea typeface="Montserrat"/>
                <a:cs typeface="Montserrat"/>
              </a:rPr>
              <a:t>pass Culture </a:t>
            </a:r>
            <a:endParaRPr lang="fr-FR" sz="1000" dirty="0" smtClean="0">
              <a:solidFill>
                <a:schemeClr val="tx1"/>
              </a:solidFill>
              <a:ea typeface="Montserrat"/>
              <a:cs typeface="Montserrat"/>
            </a:endParaRPr>
          </a:p>
          <a:p>
            <a:pPr marL="171450" indent="-171450" algn="ctr">
              <a:buFont typeface="Wingdings" panose="05000000000000000000" pitchFamily="2" charset="2"/>
              <a:buChar char="Ø"/>
            </a:pPr>
            <a:r>
              <a:rPr lang="fr-FR" sz="1000" b="1" dirty="0" smtClean="0">
                <a:solidFill>
                  <a:schemeClr val="tx1"/>
                </a:solidFill>
                <a:ea typeface="Montserrat"/>
                <a:cs typeface="Montserrat"/>
              </a:rPr>
              <a:t>Pour mon </a:t>
            </a:r>
            <a:r>
              <a:rPr lang="fr-FR" sz="1000" b="1" dirty="0">
                <a:solidFill>
                  <a:schemeClr val="tx1"/>
                </a:solidFill>
                <a:ea typeface="Montserrat"/>
                <a:cs typeface="Montserrat"/>
              </a:rPr>
              <a:t>établissement</a:t>
            </a:r>
            <a:r>
              <a:rPr lang="fr-FR" sz="1000" dirty="0">
                <a:solidFill>
                  <a:schemeClr val="tx1"/>
                </a:solidFill>
                <a:ea typeface="Montserrat"/>
                <a:cs typeface="Montserrat"/>
              </a:rPr>
              <a:t> </a:t>
            </a:r>
            <a:r>
              <a:rPr lang="fr-FR" sz="1000" dirty="0" smtClean="0">
                <a:solidFill>
                  <a:schemeClr val="tx1"/>
                </a:solidFill>
                <a:ea typeface="Montserrat"/>
                <a:cs typeface="Montserrat"/>
              </a:rPr>
              <a:t>»</a:t>
            </a:r>
          </a:p>
          <a:p>
            <a:pPr algn="ctr"/>
            <a:endParaRPr lang="fr-FR" sz="1000" dirty="0" smtClean="0">
              <a:solidFill>
                <a:schemeClr val="tx1"/>
              </a:solidFill>
              <a:ea typeface="Montserrat"/>
              <a:cs typeface="Montserrat"/>
            </a:endParaRPr>
          </a:p>
          <a:p>
            <a:pPr algn="ctr">
              <a:lnSpc>
                <a:spcPts val="1400"/>
              </a:lnSpc>
              <a:spcAft>
                <a:spcPts val="600"/>
              </a:spcAft>
            </a:pPr>
            <a:r>
              <a:rPr lang="fr-FR" sz="1000" dirty="0" smtClean="0">
                <a:solidFill>
                  <a:schemeClr val="tx1"/>
                </a:solidFill>
                <a:ea typeface="Montserrat"/>
                <a:cs typeface="Montserrat"/>
              </a:rPr>
              <a:t>je </a:t>
            </a:r>
            <a:r>
              <a:rPr lang="fr-FR" sz="1000" dirty="0">
                <a:solidFill>
                  <a:schemeClr val="tx1"/>
                </a:solidFill>
                <a:ea typeface="Montserrat"/>
                <a:cs typeface="Montserrat"/>
              </a:rPr>
              <a:t>retrouve l’offre publiée par mon partenaire culturel et clique sur le bouton « </a:t>
            </a:r>
            <a:r>
              <a:rPr lang="fr-FR" sz="1000" b="1" dirty="0">
                <a:solidFill>
                  <a:schemeClr val="tx1"/>
                </a:solidFill>
                <a:ea typeface="Montserrat"/>
                <a:cs typeface="Montserrat"/>
              </a:rPr>
              <a:t>Préréserver </a:t>
            </a:r>
            <a:r>
              <a:rPr lang="fr-FR" sz="1000" dirty="0">
                <a:solidFill>
                  <a:schemeClr val="tx1"/>
                </a:solidFill>
                <a:ea typeface="Montserrat"/>
                <a:cs typeface="Montserrat"/>
              </a:rPr>
              <a:t>».</a:t>
            </a:r>
          </a:p>
        </p:txBody>
      </p:sp>
      <p:sp>
        <p:nvSpPr>
          <p:cNvPr id="31" name="ZoneTexte 30">
            <a:extLst>
              <a:ext uri="{FF2B5EF4-FFF2-40B4-BE49-F238E27FC236}">
                <a16:creationId xmlns:a16="http://schemas.microsoft.com/office/drawing/2014/main" id="{8556A2DB-0F01-B24C-292A-7E925AA710F7}"/>
              </a:ext>
            </a:extLst>
          </p:cNvPr>
          <p:cNvSpPr txBox="1"/>
          <p:nvPr/>
        </p:nvSpPr>
        <p:spPr>
          <a:xfrm>
            <a:off x="395536" y="815410"/>
            <a:ext cx="3125284" cy="430887"/>
          </a:xfrm>
          <a:prstGeom prst="rect">
            <a:avLst/>
          </a:prstGeom>
          <a:noFill/>
          <a:ln>
            <a:solidFill>
              <a:srgbClr val="870087"/>
            </a:solidFill>
            <a:prstDash val="dash"/>
          </a:ln>
        </p:spPr>
        <p:txBody>
          <a:bodyPr wrap="square" rtlCol="0">
            <a:spAutoFit/>
          </a:bodyPr>
          <a:lstStyle/>
          <a:p>
            <a:r>
              <a:rPr lang="fr-FR" sz="1200" b="1" dirty="0">
                <a:solidFill>
                  <a:srgbClr val="870087"/>
                </a:solidFill>
                <a:ea typeface="+mj-ea"/>
                <a:cs typeface="+mj-cs"/>
                <a:sym typeface="Montserrat"/>
              </a:rPr>
              <a:t>Etape 1 : préréserver une offre</a:t>
            </a:r>
          </a:p>
          <a:p>
            <a:r>
              <a:rPr lang="fr-FR" sz="1000" dirty="0">
                <a:solidFill>
                  <a:srgbClr val="870087"/>
                </a:solidFill>
                <a:ea typeface="Montserrat"/>
                <a:cs typeface="Montserrat"/>
              </a:rPr>
              <a:t>C’est-à-dire poser un option sur une offre</a:t>
            </a:r>
            <a:r>
              <a:rPr lang="fr-FR" sz="1000" dirty="0" smtClean="0">
                <a:solidFill>
                  <a:srgbClr val="870087"/>
                </a:solidFill>
                <a:ea typeface="Montserrat"/>
                <a:cs typeface="Montserrat"/>
              </a:rPr>
              <a:t>.</a:t>
            </a:r>
            <a:endParaRPr lang="fr-FR" sz="1000" dirty="0">
              <a:solidFill>
                <a:srgbClr val="870087"/>
              </a:solidFill>
              <a:ea typeface="Montserrat"/>
              <a:cs typeface="Montserrat"/>
            </a:endParaRPr>
          </a:p>
        </p:txBody>
      </p:sp>
      <p:pic>
        <p:nvPicPr>
          <p:cNvPr id="5" name="Image 4"/>
          <p:cNvPicPr>
            <a:picLocks noChangeAspect="1"/>
          </p:cNvPicPr>
          <p:nvPr/>
        </p:nvPicPr>
        <p:blipFill>
          <a:blip r:embed="rId4"/>
          <a:stretch>
            <a:fillRect/>
          </a:stretch>
        </p:blipFill>
        <p:spPr>
          <a:xfrm>
            <a:off x="323528" y="2979837"/>
            <a:ext cx="5977491" cy="1006653"/>
          </a:xfrm>
          <a:prstGeom prst="rect">
            <a:avLst/>
          </a:prstGeom>
          <a:ln w="19050">
            <a:solidFill>
              <a:srgbClr val="5970B5"/>
            </a:solidFill>
          </a:ln>
        </p:spPr>
      </p:pic>
      <p:sp>
        <p:nvSpPr>
          <p:cNvPr id="6" name="Rectangle 5"/>
          <p:cNvSpPr/>
          <p:nvPr/>
        </p:nvSpPr>
        <p:spPr>
          <a:xfrm>
            <a:off x="7380311" y="416138"/>
            <a:ext cx="1512169" cy="1416702"/>
          </a:xfrm>
          <a:prstGeom prst="rect">
            <a:avLst/>
          </a:prstGeom>
          <a:solidFill>
            <a:schemeClr val="bg1"/>
          </a:solidFill>
          <a:ln w="9525">
            <a:solidFill>
              <a:srgbClr val="87008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Je </a:t>
            </a:r>
            <a:r>
              <a:rPr lang="fr-FR" sz="1000" b="1" dirty="0">
                <a:solidFill>
                  <a:schemeClr val="tx1"/>
                </a:solidFill>
              </a:rPr>
              <a:t>contacte </a:t>
            </a:r>
            <a:r>
              <a:rPr lang="fr-FR" sz="1000" b="1" dirty="0" smtClean="0">
                <a:solidFill>
                  <a:schemeClr val="tx1"/>
                </a:solidFill>
              </a:rPr>
              <a:t>le partenaire culturel.</a:t>
            </a:r>
          </a:p>
          <a:p>
            <a:pPr algn="ctr"/>
            <a:endParaRPr lang="fr-FR" sz="1000" dirty="0">
              <a:solidFill>
                <a:schemeClr val="tx1"/>
              </a:solidFill>
            </a:endParaRPr>
          </a:p>
          <a:p>
            <a:pPr algn="ctr"/>
            <a:r>
              <a:rPr lang="fr-FR" sz="1000" dirty="0" smtClean="0">
                <a:solidFill>
                  <a:schemeClr val="tx1"/>
                </a:solidFill>
              </a:rPr>
              <a:t>Si </a:t>
            </a:r>
            <a:r>
              <a:rPr lang="fr-FR" sz="1000" dirty="0">
                <a:solidFill>
                  <a:schemeClr val="tx1"/>
                </a:solidFill>
              </a:rPr>
              <a:t>nécessaire </a:t>
            </a:r>
            <a:r>
              <a:rPr lang="fr-FR" sz="1000" dirty="0" smtClean="0">
                <a:solidFill>
                  <a:schemeClr val="tx1"/>
                </a:solidFill>
              </a:rPr>
              <a:t> l’offre peut être adaptée par le partenaire.</a:t>
            </a:r>
            <a:endParaRPr lang="fr-FR" sz="1000" dirty="0">
              <a:solidFill>
                <a:schemeClr val="tx1"/>
              </a:solidFill>
            </a:endParaRPr>
          </a:p>
        </p:txBody>
      </p:sp>
      <p:sp>
        <p:nvSpPr>
          <p:cNvPr id="30" name="Flèche vers le bas 29"/>
          <p:cNvSpPr/>
          <p:nvPr/>
        </p:nvSpPr>
        <p:spPr>
          <a:xfrm>
            <a:off x="7723754" y="1779663"/>
            <a:ext cx="232622" cy="576064"/>
          </a:xfrm>
          <a:prstGeom prst="downArrow">
            <a:avLst/>
          </a:prstGeom>
          <a:solidFill>
            <a:schemeClr val="bg1"/>
          </a:solidFill>
          <a:ln>
            <a:solidFill>
              <a:srgbClr val="870087"/>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fr-FR"/>
          </a:p>
        </p:txBody>
      </p:sp>
      <p:sp>
        <p:nvSpPr>
          <p:cNvPr id="14" name="Flèche vers le bas 13"/>
          <p:cNvSpPr/>
          <p:nvPr/>
        </p:nvSpPr>
        <p:spPr>
          <a:xfrm>
            <a:off x="7723754" y="2715766"/>
            <a:ext cx="232622" cy="348443"/>
          </a:xfrm>
          <a:prstGeom prst="downArrow">
            <a:avLst/>
          </a:prstGeom>
          <a:solidFill>
            <a:schemeClr val="bg1"/>
          </a:solidFill>
          <a:ln>
            <a:solidFill>
              <a:srgbClr val="870087"/>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fr-FR"/>
          </a:p>
        </p:txBody>
      </p:sp>
      <p:sp>
        <p:nvSpPr>
          <p:cNvPr id="15" name="Flèche vers le bas 14"/>
          <p:cNvSpPr/>
          <p:nvPr/>
        </p:nvSpPr>
        <p:spPr>
          <a:xfrm rot="16200000">
            <a:off x="7132269" y="937692"/>
            <a:ext cx="232622" cy="407486"/>
          </a:xfrm>
          <a:prstGeom prst="downArrow">
            <a:avLst/>
          </a:prstGeom>
          <a:solidFill>
            <a:schemeClr val="bg1"/>
          </a:solidFill>
          <a:ln>
            <a:solidFill>
              <a:srgbClr val="870087"/>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fr-FR"/>
          </a:p>
        </p:txBody>
      </p:sp>
      <p:sp>
        <p:nvSpPr>
          <p:cNvPr id="16" name="Flèche vers le bas 15"/>
          <p:cNvSpPr/>
          <p:nvPr/>
        </p:nvSpPr>
        <p:spPr>
          <a:xfrm>
            <a:off x="5283760" y="3887277"/>
            <a:ext cx="232622" cy="490709"/>
          </a:xfrm>
          <a:prstGeom prst="downArrow">
            <a:avLst/>
          </a:prstGeom>
          <a:solidFill>
            <a:schemeClr val="bg1"/>
          </a:solidFill>
          <a:ln>
            <a:solidFill>
              <a:srgbClr val="870087"/>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fr-FR"/>
          </a:p>
        </p:txBody>
      </p:sp>
      <p:sp>
        <p:nvSpPr>
          <p:cNvPr id="8" name="Rectangle avec flèche vers le bas 7"/>
          <p:cNvSpPr/>
          <p:nvPr/>
        </p:nvSpPr>
        <p:spPr>
          <a:xfrm>
            <a:off x="3823209" y="122192"/>
            <a:ext cx="3153723" cy="848678"/>
          </a:xfrm>
          <a:prstGeom prst="downArrowCallout">
            <a:avLst/>
          </a:prstGeom>
          <a:solidFill>
            <a:schemeClr val="bg1"/>
          </a:solidFill>
          <a:ln>
            <a:solidFill>
              <a:srgbClr val="870087"/>
            </a:solidFill>
          </a:ln>
          <a:effectLst/>
        </p:spPr>
        <p:txBody>
          <a:bodyPr wrap="square">
            <a:spAutoFit/>
          </a:bodyPr>
          <a:lstStyle/>
          <a:p>
            <a:pPr algn="ctr"/>
            <a:r>
              <a:rPr lang="fr-FR" sz="1000" dirty="0">
                <a:ea typeface="Montserrat"/>
                <a:cs typeface="Montserrat"/>
              </a:rPr>
              <a:t>En utilisant le menu « Partenaires culturels » ou « Offres pass Culture », </a:t>
            </a:r>
          </a:p>
          <a:p>
            <a:pPr algn="ctr"/>
            <a:r>
              <a:rPr lang="fr-FR" sz="1000" b="1" dirty="0">
                <a:ea typeface="Montserrat"/>
                <a:cs typeface="Montserrat"/>
              </a:rPr>
              <a:t>j’ai identifié une </a:t>
            </a:r>
            <a:r>
              <a:rPr lang="fr-FR" sz="1000" b="1" dirty="0">
                <a:solidFill>
                  <a:schemeClr val="dk1"/>
                </a:solidFill>
                <a:ea typeface="Montserrat"/>
                <a:cs typeface="Montserrat"/>
                <a:sym typeface="Montserrat"/>
              </a:rPr>
              <a:t>offre </a:t>
            </a:r>
            <a:r>
              <a:rPr lang="fr-FR" sz="1000" dirty="0">
                <a:solidFill>
                  <a:schemeClr val="dk1"/>
                </a:solidFill>
                <a:ea typeface="Montserrat"/>
                <a:cs typeface="Montserrat"/>
                <a:sym typeface="Montserrat"/>
              </a:rPr>
              <a:t>pass Culture sur ADAGE.</a:t>
            </a:r>
            <a:r>
              <a:rPr lang="fr-FR" sz="1000" dirty="0">
                <a:ea typeface="Montserrat"/>
                <a:cs typeface="Montserrat"/>
              </a:rPr>
              <a:t> </a:t>
            </a:r>
          </a:p>
        </p:txBody>
      </p:sp>
    </p:spTree>
    <p:extLst>
      <p:ext uri="{BB962C8B-B14F-4D97-AF65-F5344CB8AC3E}">
        <p14:creationId xmlns:p14="http://schemas.microsoft.com/office/powerpoint/2010/main" val="38287095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88000" y="3887277"/>
            <a:ext cx="936104" cy="720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Rectangle 25"/>
          <p:cNvSpPr/>
          <p:nvPr/>
        </p:nvSpPr>
        <p:spPr>
          <a:xfrm>
            <a:off x="2267744" y="2368635"/>
            <a:ext cx="6562708" cy="509913"/>
          </a:xfrm>
          <a:prstGeom prst="rect">
            <a:avLst/>
          </a:prstGeom>
          <a:solidFill>
            <a:schemeClr val="bg1"/>
          </a:solidFill>
          <a:ln>
            <a:solidFill>
              <a:srgbClr val="870087"/>
            </a:solid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r>
              <a:rPr lang="fr-FR" sz="1000" dirty="0">
                <a:solidFill>
                  <a:schemeClr val="tx1"/>
                </a:solidFill>
                <a:ea typeface="Montserrat"/>
                <a:cs typeface="Montserrat"/>
              </a:rPr>
              <a:t>L’acteur culturel va formaliser l’offre pass Culture et la publier à partir de son interface professionnelle pass Culture. </a:t>
            </a:r>
            <a:r>
              <a:rPr lang="fr-FR" sz="1000" b="1" dirty="0">
                <a:solidFill>
                  <a:schemeClr val="tx1"/>
                </a:solidFill>
                <a:ea typeface="Montserrat"/>
                <a:cs typeface="Montserrat"/>
              </a:rPr>
              <a:t>Il va orienter l’offre directement vers mon établissement scolaire.</a:t>
            </a:r>
          </a:p>
        </p:txBody>
      </p:sp>
      <p:sp>
        <p:nvSpPr>
          <p:cNvPr id="31" name="ZoneTexte 30">
            <a:extLst>
              <a:ext uri="{FF2B5EF4-FFF2-40B4-BE49-F238E27FC236}">
                <a16:creationId xmlns:a16="http://schemas.microsoft.com/office/drawing/2014/main" id="{8556A2DB-0F01-B24C-292A-7E925AA710F7}"/>
              </a:ext>
            </a:extLst>
          </p:cNvPr>
          <p:cNvSpPr txBox="1"/>
          <p:nvPr/>
        </p:nvSpPr>
        <p:spPr>
          <a:xfrm>
            <a:off x="1209953" y="154406"/>
            <a:ext cx="2604970" cy="615553"/>
          </a:xfrm>
          <a:prstGeom prst="rect">
            <a:avLst/>
          </a:prstGeom>
          <a:noFill/>
          <a:ln>
            <a:solidFill>
              <a:srgbClr val="870087"/>
            </a:solidFill>
            <a:prstDash val="dash"/>
          </a:ln>
        </p:spPr>
        <p:txBody>
          <a:bodyPr wrap="square" rtlCol="0">
            <a:spAutoFit/>
          </a:bodyPr>
          <a:lstStyle/>
          <a:p>
            <a:r>
              <a:rPr lang="fr-FR" sz="1200" b="1" dirty="0">
                <a:solidFill>
                  <a:srgbClr val="870087"/>
                </a:solidFill>
                <a:ea typeface="+mj-ea"/>
                <a:cs typeface="+mj-cs"/>
                <a:sym typeface="Montserrat"/>
              </a:rPr>
              <a:t>Etape 1 : préréserver une offre</a:t>
            </a:r>
          </a:p>
          <a:p>
            <a:r>
              <a:rPr lang="fr-FR" sz="1000" dirty="0">
                <a:solidFill>
                  <a:srgbClr val="870087"/>
                </a:solidFill>
                <a:ea typeface="Montserrat"/>
                <a:cs typeface="Montserrat"/>
              </a:rPr>
              <a:t>C’est-à-dire poser un option sur cette offre.</a:t>
            </a:r>
          </a:p>
          <a:p>
            <a:r>
              <a:rPr lang="fr-FR" sz="1200" b="1" dirty="0">
                <a:solidFill>
                  <a:srgbClr val="870087"/>
                </a:solidFill>
                <a:ea typeface="+mj-ea"/>
                <a:cs typeface="+mj-cs"/>
                <a:sym typeface="Montserrat"/>
              </a:rPr>
              <a:t>(Parcours alternatif)</a:t>
            </a:r>
          </a:p>
        </p:txBody>
      </p:sp>
      <p:sp>
        <p:nvSpPr>
          <p:cNvPr id="12" name="Rectangle avec flèche vers la droite 11"/>
          <p:cNvSpPr/>
          <p:nvPr/>
        </p:nvSpPr>
        <p:spPr>
          <a:xfrm>
            <a:off x="283727" y="949004"/>
            <a:ext cx="2272049" cy="1004368"/>
          </a:xfrm>
          <a:prstGeom prst="rightArrowCallout">
            <a:avLst>
              <a:gd name="adj1" fmla="val 25000"/>
              <a:gd name="adj2" fmla="val 25000"/>
              <a:gd name="adj3" fmla="val 25000"/>
              <a:gd name="adj4" fmla="val 77274"/>
            </a:avLst>
          </a:prstGeom>
          <a:solidFill>
            <a:schemeClr val="bg1"/>
          </a:solidFill>
          <a:ln>
            <a:solidFill>
              <a:srgbClr val="870087"/>
            </a:solidFill>
          </a:ln>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fr-FR" sz="1000" dirty="0">
                <a:solidFill>
                  <a:schemeClr val="tx1"/>
                </a:solidFill>
              </a:rPr>
              <a:t>Je souhaite conduire un projet avec une structure culturelle, mais je n’ai pas identifié d’offre pass Culture correspondante.</a:t>
            </a:r>
          </a:p>
        </p:txBody>
      </p:sp>
      <p:sp>
        <p:nvSpPr>
          <p:cNvPr id="13" name="Rectangle avec flèche vers la droite 12"/>
          <p:cNvSpPr/>
          <p:nvPr/>
        </p:nvSpPr>
        <p:spPr>
          <a:xfrm>
            <a:off x="2656990" y="848212"/>
            <a:ext cx="2755822" cy="1255555"/>
          </a:xfrm>
          <a:prstGeom prst="rightArrowCallout">
            <a:avLst>
              <a:gd name="adj1" fmla="val 25000"/>
              <a:gd name="adj2" fmla="val 25000"/>
              <a:gd name="adj3" fmla="val 25000"/>
              <a:gd name="adj4" fmla="val 80646"/>
            </a:avLst>
          </a:prstGeom>
          <a:solidFill>
            <a:schemeClr val="bg1"/>
          </a:solidFill>
          <a:ln>
            <a:solidFill>
              <a:srgbClr val="870087"/>
            </a:solidFill>
          </a:ln>
        </p:spPr>
        <p:style>
          <a:lnRef idx="0">
            <a:schemeClr val="accent3"/>
          </a:lnRef>
          <a:fillRef idx="3">
            <a:schemeClr val="accent3"/>
          </a:fillRef>
          <a:effectRef idx="3">
            <a:schemeClr val="accent3"/>
          </a:effectRef>
          <a:fontRef idx="minor">
            <a:schemeClr val="lt1"/>
          </a:fontRef>
        </p:style>
        <p:txBody>
          <a:bodyPr rtlCol="0" anchor="ctr"/>
          <a:lstStyle/>
          <a:p>
            <a:pPr lvl="0" algn="ctr">
              <a:spcAft>
                <a:spcPts val="600"/>
              </a:spcAft>
            </a:pPr>
            <a:r>
              <a:rPr lang="fr-FR" sz="1000" dirty="0">
                <a:solidFill>
                  <a:schemeClr val="tx1"/>
                </a:solidFill>
                <a:ea typeface="Montserrat"/>
                <a:cs typeface="Montserrat"/>
                <a:sym typeface="Montserrat"/>
              </a:rPr>
              <a:t>Je contacte la structure </a:t>
            </a:r>
            <a:r>
              <a:rPr lang="fr-FR" sz="1000" dirty="0" smtClean="0">
                <a:solidFill>
                  <a:schemeClr val="tx1"/>
                </a:solidFill>
                <a:ea typeface="Montserrat"/>
                <a:cs typeface="Montserrat"/>
                <a:sym typeface="Montserrat"/>
              </a:rPr>
              <a:t>culturelle. Il </a:t>
            </a:r>
            <a:r>
              <a:rPr lang="fr-FR" sz="1000" dirty="0">
                <a:solidFill>
                  <a:schemeClr val="tx1"/>
                </a:solidFill>
                <a:ea typeface="Montserrat"/>
                <a:cs typeface="Montserrat"/>
                <a:sym typeface="Montserrat"/>
              </a:rPr>
              <a:t>est possible d’utiliser la cartographie des partenaires pour accéder au </a:t>
            </a:r>
            <a:r>
              <a:rPr lang="fr-FR" sz="1000" dirty="0" smtClean="0">
                <a:solidFill>
                  <a:schemeClr val="tx1"/>
                </a:solidFill>
                <a:ea typeface="Montserrat"/>
                <a:cs typeface="Montserrat"/>
                <a:sym typeface="Montserrat"/>
              </a:rPr>
              <a:t>contact.</a:t>
            </a:r>
            <a:endParaRPr lang="fr-FR" sz="1000" dirty="0">
              <a:solidFill>
                <a:schemeClr val="tx1"/>
              </a:solidFill>
              <a:ea typeface="Montserrat"/>
              <a:cs typeface="Montserrat"/>
              <a:sym typeface="Montserrat"/>
            </a:endParaRPr>
          </a:p>
          <a:p>
            <a:pPr lvl="0" algn="ctr">
              <a:spcAft>
                <a:spcPts val="600"/>
              </a:spcAft>
            </a:pPr>
            <a:r>
              <a:rPr lang="fr-FR" sz="1000" dirty="0">
                <a:solidFill>
                  <a:schemeClr val="tx1"/>
                </a:solidFill>
                <a:ea typeface="Montserrat"/>
                <a:cs typeface="Montserrat"/>
                <a:sym typeface="Montserrat"/>
              </a:rPr>
              <a:t>Je </a:t>
            </a:r>
            <a:r>
              <a:rPr lang="fr-FR" sz="1000" dirty="0" err="1">
                <a:solidFill>
                  <a:schemeClr val="tx1"/>
                </a:solidFill>
                <a:ea typeface="Montserrat"/>
                <a:cs typeface="Montserrat"/>
                <a:sym typeface="Montserrat"/>
              </a:rPr>
              <a:t>co</a:t>
            </a:r>
            <a:r>
              <a:rPr lang="fr-FR" sz="1000" dirty="0">
                <a:solidFill>
                  <a:schemeClr val="tx1"/>
                </a:solidFill>
                <a:ea typeface="Montserrat"/>
                <a:cs typeface="Montserrat"/>
                <a:sym typeface="Montserrat"/>
              </a:rPr>
              <a:t>-construis avec la structure une offre pass Culture adaptée. </a:t>
            </a:r>
          </a:p>
        </p:txBody>
      </p:sp>
      <p:pic>
        <p:nvPicPr>
          <p:cNvPr id="5" name="Image 4"/>
          <p:cNvPicPr>
            <a:picLocks noChangeAspect="1"/>
          </p:cNvPicPr>
          <p:nvPr/>
        </p:nvPicPr>
        <p:blipFill>
          <a:blip r:embed="rId2"/>
          <a:stretch>
            <a:fillRect/>
          </a:stretch>
        </p:blipFill>
        <p:spPr>
          <a:xfrm>
            <a:off x="5514026" y="198745"/>
            <a:ext cx="3316426" cy="2097509"/>
          </a:xfrm>
          <a:prstGeom prst="rect">
            <a:avLst/>
          </a:prstGeom>
          <a:ln w="19050">
            <a:solidFill>
              <a:srgbClr val="5970B5"/>
            </a:solidFill>
          </a:ln>
        </p:spPr>
      </p:pic>
      <p:sp>
        <p:nvSpPr>
          <p:cNvPr id="11" name="Flèche vers le bas 10"/>
          <p:cNvSpPr/>
          <p:nvPr/>
        </p:nvSpPr>
        <p:spPr>
          <a:xfrm>
            <a:off x="8188956" y="2050194"/>
            <a:ext cx="232622" cy="399249"/>
          </a:xfrm>
          <a:prstGeom prst="downArrow">
            <a:avLst/>
          </a:prstGeom>
          <a:solidFill>
            <a:schemeClr val="bg1"/>
          </a:solidFill>
          <a:ln>
            <a:solidFill>
              <a:srgbClr val="870087"/>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fr-FR"/>
          </a:p>
        </p:txBody>
      </p:sp>
      <p:sp>
        <p:nvSpPr>
          <p:cNvPr id="14" name="Rectangle 13"/>
          <p:cNvSpPr/>
          <p:nvPr/>
        </p:nvSpPr>
        <p:spPr>
          <a:xfrm>
            <a:off x="2088000" y="3887277"/>
            <a:ext cx="936104" cy="720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5" name="Image 14"/>
          <p:cNvPicPr>
            <a:picLocks noChangeAspect="1"/>
          </p:cNvPicPr>
          <p:nvPr/>
        </p:nvPicPr>
        <p:blipFill rotWithShape="1">
          <a:blip r:embed="rId3"/>
          <a:srcRect l="76463" t="14183" r="1598" b="60784"/>
          <a:stretch/>
        </p:blipFill>
        <p:spPr>
          <a:xfrm>
            <a:off x="4596173" y="4377986"/>
            <a:ext cx="1607796" cy="436590"/>
          </a:xfrm>
          <a:prstGeom prst="rect">
            <a:avLst/>
          </a:prstGeom>
          <a:ln>
            <a:noFill/>
          </a:ln>
        </p:spPr>
      </p:pic>
      <p:sp>
        <p:nvSpPr>
          <p:cNvPr id="16" name="Rectangle avec flèche vers la gauche 15"/>
          <p:cNvSpPr/>
          <p:nvPr/>
        </p:nvSpPr>
        <p:spPr>
          <a:xfrm>
            <a:off x="6301019" y="2982243"/>
            <a:ext cx="2529434" cy="1495344"/>
          </a:xfrm>
          <a:prstGeom prst="leftArrowCallout">
            <a:avLst>
              <a:gd name="adj1" fmla="val 25000"/>
              <a:gd name="adj2" fmla="val 25000"/>
              <a:gd name="adj3" fmla="val 11691"/>
              <a:gd name="adj4" fmla="val 78914"/>
            </a:avLst>
          </a:prstGeom>
          <a:solidFill>
            <a:schemeClr val="bg1"/>
          </a:solidFill>
          <a:ln>
            <a:solidFill>
              <a:srgbClr val="870087"/>
            </a:solid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r>
              <a:rPr lang="fr-FR" sz="1000" dirty="0">
                <a:solidFill>
                  <a:schemeClr val="tx1"/>
                </a:solidFill>
                <a:ea typeface="Montserrat"/>
                <a:cs typeface="Montserrat"/>
              </a:rPr>
              <a:t>Dans </a:t>
            </a:r>
            <a:r>
              <a:rPr lang="fr-FR" sz="1000" dirty="0" smtClean="0">
                <a:solidFill>
                  <a:schemeClr val="tx1"/>
                </a:solidFill>
                <a:ea typeface="Montserrat"/>
                <a:cs typeface="Montserrat"/>
              </a:rPr>
              <a:t>l’onglet </a:t>
            </a:r>
          </a:p>
          <a:p>
            <a:pPr algn="ctr"/>
            <a:r>
              <a:rPr lang="fr-FR" sz="1000" dirty="0" smtClean="0">
                <a:solidFill>
                  <a:schemeClr val="tx1"/>
                </a:solidFill>
                <a:ea typeface="Montserrat"/>
                <a:cs typeface="Montserrat"/>
              </a:rPr>
              <a:t>«</a:t>
            </a:r>
            <a:r>
              <a:rPr lang="fr-FR" sz="1000" dirty="0">
                <a:solidFill>
                  <a:schemeClr val="tx1"/>
                </a:solidFill>
                <a:ea typeface="Montserrat"/>
                <a:cs typeface="Montserrat"/>
              </a:rPr>
              <a:t> pass Culture </a:t>
            </a:r>
            <a:endParaRPr lang="fr-FR" sz="1000" dirty="0" smtClean="0">
              <a:solidFill>
                <a:schemeClr val="tx1"/>
              </a:solidFill>
              <a:ea typeface="Montserrat"/>
              <a:cs typeface="Montserrat"/>
            </a:endParaRPr>
          </a:p>
          <a:p>
            <a:pPr marL="171450" indent="-171450" algn="ctr">
              <a:buFont typeface="Wingdings" panose="05000000000000000000" pitchFamily="2" charset="2"/>
              <a:buChar char="Ø"/>
            </a:pPr>
            <a:r>
              <a:rPr lang="fr-FR" sz="1000" dirty="0" smtClean="0">
                <a:solidFill>
                  <a:schemeClr val="tx1"/>
                </a:solidFill>
                <a:ea typeface="Montserrat"/>
                <a:cs typeface="Montserrat"/>
              </a:rPr>
              <a:t>Offres </a:t>
            </a:r>
            <a:r>
              <a:rPr lang="fr-FR" sz="1000" dirty="0">
                <a:solidFill>
                  <a:schemeClr val="tx1"/>
                </a:solidFill>
                <a:ea typeface="Montserrat"/>
                <a:cs typeface="Montserrat"/>
              </a:rPr>
              <a:t>pass Culture </a:t>
            </a:r>
            <a:endParaRPr lang="fr-FR" sz="1000" dirty="0" smtClean="0">
              <a:solidFill>
                <a:schemeClr val="tx1"/>
              </a:solidFill>
              <a:ea typeface="Montserrat"/>
              <a:cs typeface="Montserrat"/>
            </a:endParaRPr>
          </a:p>
          <a:p>
            <a:pPr marL="171450" indent="-171450" algn="ctr">
              <a:buFont typeface="Wingdings" panose="05000000000000000000" pitchFamily="2" charset="2"/>
              <a:buChar char="Ø"/>
            </a:pPr>
            <a:r>
              <a:rPr lang="fr-FR" sz="1000" b="1" dirty="0" smtClean="0">
                <a:solidFill>
                  <a:schemeClr val="tx1"/>
                </a:solidFill>
                <a:ea typeface="Montserrat"/>
                <a:cs typeface="Montserrat"/>
              </a:rPr>
              <a:t>Pour mon </a:t>
            </a:r>
            <a:r>
              <a:rPr lang="fr-FR" sz="1000" b="1" dirty="0">
                <a:solidFill>
                  <a:schemeClr val="tx1"/>
                </a:solidFill>
                <a:ea typeface="Montserrat"/>
                <a:cs typeface="Montserrat"/>
              </a:rPr>
              <a:t>établissement</a:t>
            </a:r>
            <a:r>
              <a:rPr lang="fr-FR" sz="1000" dirty="0">
                <a:solidFill>
                  <a:schemeClr val="tx1"/>
                </a:solidFill>
                <a:ea typeface="Montserrat"/>
                <a:cs typeface="Montserrat"/>
              </a:rPr>
              <a:t> </a:t>
            </a:r>
            <a:r>
              <a:rPr lang="fr-FR" sz="1000" dirty="0" smtClean="0">
                <a:solidFill>
                  <a:schemeClr val="tx1"/>
                </a:solidFill>
                <a:ea typeface="Montserrat"/>
                <a:cs typeface="Montserrat"/>
              </a:rPr>
              <a:t>»</a:t>
            </a:r>
          </a:p>
          <a:p>
            <a:pPr algn="ctr"/>
            <a:endParaRPr lang="fr-FR" sz="1000" dirty="0" smtClean="0">
              <a:solidFill>
                <a:schemeClr val="tx1"/>
              </a:solidFill>
              <a:ea typeface="Montserrat"/>
              <a:cs typeface="Montserrat"/>
            </a:endParaRPr>
          </a:p>
          <a:p>
            <a:pPr algn="ctr">
              <a:lnSpc>
                <a:spcPts val="1400"/>
              </a:lnSpc>
              <a:spcAft>
                <a:spcPts val="600"/>
              </a:spcAft>
            </a:pPr>
            <a:r>
              <a:rPr lang="fr-FR" sz="1000" dirty="0" smtClean="0">
                <a:solidFill>
                  <a:schemeClr val="tx1"/>
                </a:solidFill>
                <a:ea typeface="Montserrat"/>
                <a:cs typeface="Montserrat"/>
              </a:rPr>
              <a:t>je </a:t>
            </a:r>
            <a:r>
              <a:rPr lang="fr-FR" sz="1000" dirty="0">
                <a:solidFill>
                  <a:schemeClr val="tx1"/>
                </a:solidFill>
                <a:ea typeface="Montserrat"/>
                <a:cs typeface="Montserrat"/>
              </a:rPr>
              <a:t>retrouve l’offre publiée par mon partenaire culturel et clique sur le bouton « </a:t>
            </a:r>
            <a:r>
              <a:rPr lang="fr-FR" sz="1000" b="1" dirty="0">
                <a:solidFill>
                  <a:schemeClr val="tx1"/>
                </a:solidFill>
                <a:ea typeface="Montserrat"/>
                <a:cs typeface="Montserrat"/>
              </a:rPr>
              <a:t>Préréserver </a:t>
            </a:r>
            <a:r>
              <a:rPr lang="fr-FR" sz="1000" dirty="0">
                <a:solidFill>
                  <a:schemeClr val="tx1"/>
                </a:solidFill>
                <a:ea typeface="Montserrat"/>
                <a:cs typeface="Montserrat"/>
              </a:rPr>
              <a:t>».</a:t>
            </a:r>
          </a:p>
        </p:txBody>
      </p:sp>
      <p:pic>
        <p:nvPicPr>
          <p:cNvPr id="17" name="Image 16"/>
          <p:cNvPicPr>
            <a:picLocks noChangeAspect="1"/>
          </p:cNvPicPr>
          <p:nvPr/>
        </p:nvPicPr>
        <p:blipFill>
          <a:blip r:embed="rId4"/>
          <a:stretch>
            <a:fillRect/>
          </a:stretch>
        </p:blipFill>
        <p:spPr>
          <a:xfrm>
            <a:off x="323528" y="2979837"/>
            <a:ext cx="5977491" cy="1006653"/>
          </a:xfrm>
          <a:prstGeom prst="rect">
            <a:avLst/>
          </a:prstGeom>
          <a:ln w="19050">
            <a:solidFill>
              <a:srgbClr val="5970B5"/>
            </a:solidFill>
          </a:ln>
        </p:spPr>
      </p:pic>
      <p:sp>
        <p:nvSpPr>
          <p:cNvPr id="18" name="Flèche vers le bas 17"/>
          <p:cNvSpPr/>
          <p:nvPr/>
        </p:nvSpPr>
        <p:spPr>
          <a:xfrm>
            <a:off x="5283760" y="3887277"/>
            <a:ext cx="232622" cy="490709"/>
          </a:xfrm>
          <a:prstGeom prst="downArrow">
            <a:avLst/>
          </a:prstGeom>
          <a:solidFill>
            <a:schemeClr val="bg1"/>
          </a:solidFill>
          <a:ln>
            <a:solidFill>
              <a:srgbClr val="870087"/>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fr-FR"/>
          </a:p>
        </p:txBody>
      </p:sp>
      <p:sp>
        <p:nvSpPr>
          <p:cNvPr id="19" name="Flèche vers le bas 18"/>
          <p:cNvSpPr/>
          <p:nvPr/>
        </p:nvSpPr>
        <p:spPr>
          <a:xfrm>
            <a:off x="8188956" y="2650270"/>
            <a:ext cx="232622" cy="399249"/>
          </a:xfrm>
          <a:prstGeom prst="downArrow">
            <a:avLst/>
          </a:prstGeom>
          <a:solidFill>
            <a:schemeClr val="bg1"/>
          </a:solidFill>
          <a:ln>
            <a:solidFill>
              <a:srgbClr val="870087"/>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898216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88000" y="3887277"/>
            <a:ext cx="936104" cy="720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ZoneTexte 30">
            <a:extLst>
              <a:ext uri="{FF2B5EF4-FFF2-40B4-BE49-F238E27FC236}">
                <a16:creationId xmlns:a16="http://schemas.microsoft.com/office/drawing/2014/main" id="{8556A2DB-0F01-B24C-292A-7E925AA710F7}"/>
              </a:ext>
            </a:extLst>
          </p:cNvPr>
          <p:cNvSpPr txBox="1"/>
          <p:nvPr/>
        </p:nvSpPr>
        <p:spPr>
          <a:xfrm>
            <a:off x="1259632" y="267494"/>
            <a:ext cx="4968552" cy="276999"/>
          </a:xfrm>
          <a:prstGeom prst="rect">
            <a:avLst/>
          </a:prstGeom>
          <a:solidFill>
            <a:schemeClr val="bg1"/>
          </a:solidFill>
          <a:ln>
            <a:solidFill>
              <a:srgbClr val="870087"/>
            </a:solidFill>
            <a:prstDash val="dash"/>
          </a:ln>
        </p:spPr>
        <p:txBody>
          <a:bodyPr wrap="square" rtlCol="0">
            <a:spAutoFit/>
          </a:bodyPr>
          <a:lstStyle/>
          <a:p>
            <a:r>
              <a:rPr lang="fr-FR" sz="1200" b="1" dirty="0">
                <a:solidFill>
                  <a:srgbClr val="870087"/>
                </a:solidFill>
                <a:ea typeface="+mj-ea"/>
                <a:cs typeface="+mj-cs"/>
                <a:sym typeface="Montserrat"/>
              </a:rPr>
              <a:t>Etape 2 : Associer l’offre collective à un projet pédagogique</a:t>
            </a:r>
          </a:p>
        </p:txBody>
      </p:sp>
      <p:sp>
        <p:nvSpPr>
          <p:cNvPr id="11" name="Rectangle 10"/>
          <p:cNvSpPr/>
          <p:nvPr/>
        </p:nvSpPr>
        <p:spPr>
          <a:xfrm>
            <a:off x="2048356" y="3312983"/>
            <a:ext cx="936104" cy="720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p:cNvSpPr/>
          <p:nvPr/>
        </p:nvSpPr>
        <p:spPr>
          <a:xfrm>
            <a:off x="539551" y="800483"/>
            <a:ext cx="8136905" cy="606264"/>
          </a:xfrm>
          <a:prstGeom prst="rect">
            <a:avLst/>
          </a:prstGeom>
          <a:ln w="9525">
            <a:solidFill>
              <a:srgbClr val="870087"/>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fr-FR" sz="1000" dirty="0">
                <a:solidFill>
                  <a:schemeClr val="tx1"/>
                </a:solidFill>
                <a:latin typeface="+mj-lt"/>
                <a:ea typeface="Montserrat"/>
                <a:cs typeface="Montserrat"/>
              </a:rPr>
              <a:t>Dans l’onglet </a:t>
            </a:r>
            <a:r>
              <a:rPr lang="fr-FR" sz="1000" dirty="0">
                <a:solidFill>
                  <a:schemeClr val="tx1"/>
                </a:solidFill>
                <a:ea typeface="Montserrat"/>
                <a:cs typeface="Montserrat"/>
              </a:rPr>
              <a:t>« </a:t>
            </a:r>
            <a:r>
              <a:rPr lang="fr-FR" sz="1000" dirty="0" smtClean="0">
                <a:solidFill>
                  <a:schemeClr val="tx1"/>
                </a:solidFill>
                <a:ea typeface="Montserrat"/>
                <a:cs typeface="Montserrat"/>
              </a:rPr>
              <a:t>Projets EAC</a:t>
            </a:r>
            <a:r>
              <a:rPr lang="fr-FR" sz="1000" dirty="0">
                <a:solidFill>
                  <a:schemeClr val="tx1"/>
                </a:solidFill>
                <a:ea typeface="Montserrat"/>
                <a:cs typeface="Montserrat"/>
              </a:rPr>
              <a:t> »  puis « </a:t>
            </a:r>
            <a:r>
              <a:rPr lang="fr-FR" sz="1000" dirty="0" smtClean="0">
                <a:solidFill>
                  <a:schemeClr val="tx1"/>
                </a:solidFill>
                <a:ea typeface="Montserrat"/>
                <a:cs typeface="Montserrat"/>
              </a:rPr>
              <a:t>Les projets</a:t>
            </a:r>
            <a:r>
              <a:rPr lang="fr-FR" sz="1000" dirty="0">
                <a:solidFill>
                  <a:schemeClr val="tx1"/>
                </a:solidFill>
                <a:ea typeface="Montserrat"/>
                <a:cs typeface="Montserrat"/>
              </a:rPr>
              <a:t> », je crée ou je sélectionne </a:t>
            </a:r>
            <a:r>
              <a:rPr lang="fr-FR" sz="1000" dirty="0">
                <a:solidFill>
                  <a:srgbClr val="79AF39"/>
                </a:solidFill>
                <a:latin typeface="+mj-lt"/>
                <a:ea typeface="Montserrat"/>
                <a:cs typeface="Montserrat"/>
              </a:rPr>
              <a:t>un enseignement artistique</a:t>
            </a:r>
            <a:r>
              <a:rPr lang="fr-FR" sz="1000" dirty="0">
                <a:solidFill>
                  <a:schemeClr val="tx1"/>
                </a:solidFill>
                <a:latin typeface="+mj-lt"/>
                <a:ea typeface="Montserrat"/>
                <a:cs typeface="Montserrat"/>
              </a:rPr>
              <a:t>, </a:t>
            </a:r>
            <a:r>
              <a:rPr lang="fr-FR" sz="1000" dirty="0" smtClean="0">
                <a:solidFill>
                  <a:srgbClr val="4663B4"/>
                </a:solidFill>
                <a:latin typeface="+mj-lt"/>
                <a:ea typeface="Montserrat"/>
                <a:cs typeface="Montserrat"/>
              </a:rPr>
              <a:t>un dispositif ou appel à projets </a:t>
            </a:r>
            <a:r>
              <a:rPr lang="fr-FR" sz="1000" dirty="0" smtClean="0">
                <a:solidFill>
                  <a:schemeClr val="tx1"/>
                </a:solidFill>
                <a:latin typeface="+mj-lt"/>
                <a:ea typeface="Montserrat"/>
                <a:cs typeface="Montserrat"/>
              </a:rPr>
              <a:t>ou </a:t>
            </a:r>
            <a:r>
              <a:rPr lang="fr-FR" sz="1000" dirty="0" smtClean="0">
                <a:solidFill>
                  <a:srgbClr val="870087"/>
                </a:solidFill>
                <a:latin typeface="+mj-lt"/>
                <a:ea typeface="Montserrat"/>
                <a:cs typeface="Montserrat"/>
              </a:rPr>
              <a:t>un autre projet</a:t>
            </a:r>
            <a:endParaRPr lang="fr-FR" sz="1000" dirty="0">
              <a:solidFill>
                <a:schemeClr val="tx1"/>
              </a:solidFill>
              <a:latin typeface="+mj-lt"/>
              <a:ea typeface="Montserrat"/>
              <a:cs typeface="Montserrat"/>
            </a:endParaRPr>
          </a:p>
        </p:txBody>
      </p:sp>
      <p:sp>
        <p:nvSpPr>
          <p:cNvPr id="18" name="Rectangle 17"/>
          <p:cNvSpPr/>
          <p:nvPr/>
        </p:nvSpPr>
        <p:spPr>
          <a:xfrm>
            <a:off x="539551" y="1675830"/>
            <a:ext cx="3330615" cy="389586"/>
          </a:xfrm>
          <a:prstGeom prst="rect">
            <a:avLst/>
          </a:prstGeom>
          <a:ln w="9525">
            <a:solidFill>
              <a:srgbClr val="870087"/>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fr-FR" sz="1000" dirty="0">
                <a:solidFill>
                  <a:schemeClr val="tx1"/>
                </a:solidFill>
                <a:latin typeface="+mj-lt"/>
                <a:ea typeface="Montserrat"/>
                <a:cs typeface="Montserrat"/>
              </a:rPr>
              <a:t>J’ouvre le projet et je renseigne les classes engagées.</a:t>
            </a:r>
            <a:endParaRPr lang="fr-FR" sz="1000" dirty="0">
              <a:solidFill>
                <a:srgbClr val="870087"/>
              </a:solidFill>
              <a:latin typeface="+mj-lt"/>
              <a:ea typeface="Montserrat"/>
              <a:cs typeface="Montserrat"/>
            </a:endParaRPr>
          </a:p>
        </p:txBody>
      </p:sp>
      <p:pic>
        <p:nvPicPr>
          <p:cNvPr id="17" name="Image 16"/>
          <p:cNvPicPr>
            <a:picLocks noChangeAspect="1"/>
          </p:cNvPicPr>
          <p:nvPr/>
        </p:nvPicPr>
        <p:blipFill>
          <a:blip r:embed="rId2"/>
          <a:stretch>
            <a:fillRect/>
          </a:stretch>
        </p:blipFill>
        <p:spPr>
          <a:xfrm>
            <a:off x="3995938" y="2601326"/>
            <a:ext cx="3654520" cy="1032655"/>
          </a:xfrm>
          <a:prstGeom prst="rect">
            <a:avLst/>
          </a:prstGeom>
          <a:ln w="19050">
            <a:solidFill>
              <a:srgbClr val="5970B5"/>
            </a:solidFill>
          </a:ln>
        </p:spPr>
      </p:pic>
      <p:sp>
        <p:nvSpPr>
          <p:cNvPr id="22" name="Rectangle 21"/>
          <p:cNvSpPr/>
          <p:nvPr/>
        </p:nvSpPr>
        <p:spPr>
          <a:xfrm>
            <a:off x="539551" y="2474589"/>
            <a:ext cx="3330615" cy="809054"/>
          </a:xfrm>
          <a:prstGeom prst="rect">
            <a:avLst/>
          </a:prstGeom>
          <a:solidFill>
            <a:schemeClr val="bg1"/>
          </a:solidFill>
          <a:ln w="9525">
            <a:solidFill>
              <a:srgbClr val="870087"/>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fr-FR" sz="1000" dirty="0">
                <a:solidFill>
                  <a:schemeClr val="tx1"/>
                </a:solidFill>
                <a:latin typeface="+mj-lt"/>
                <a:ea typeface="Montserrat"/>
                <a:cs typeface="Montserrat"/>
              </a:rPr>
              <a:t>J’ajoute l’offre pass Culture que j’ai précédemment préréservée.</a:t>
            </a:r>
            <a:endParaRPr lang="fr-FR" sz="1000" dirty="0">
              <a:solidFill>
                <a:srgbClr val="870087"/>
              </a:solidFill>
              <a:latin typeface="+mj-lt"/>
              <a:ea typeface="Montserrat"/>
              <a:cs typeface="Montserrat"/>
            </a:endParaRPr>
          </a:p>
        </p:txBody>
      </p:sp>
      <p:pic>
        <p:nvPicPr>
          <p:cNvPr id="20" name="Image 19"/>
          <p:cNvPicPr>
            <a:picLocks noChangeAspect="1"/>
          </p:cNvPicPr>
          <p:nvPr/>
        </p:nvPicPr>
        <p:blipFill>
          <a:blip r:embed="rId3"/>
          <a:stretch>
            <a:fillRect/>
          </a:stretch>
        </p:blipFill>
        <p:spPr>
          <a:xfrm>
            <a:off x="4953975" y="2881205"/>
            <a:ext cx="3744416" cy="1174810"/>
          </a:xfrm>
          <a:prstGeom prst="rect">
            <a:avLst/>
          </a:prstGeom>
          <a:ln w="19050">
            <a:solidFill>
              <a:srgbClr val="4663B4"/>
            </a:solidFill>
          </a:ln>
        </p:spPr>
      </p:pic>
      <p:sp>
        <p:nvSpPr>
          <p:cNvPr id="28" name="Rectangle 27"/>
          <p:cNvSpPr/>
          <p:nvPr/>
        </p:nvSpPr>
        <p:spPr>
          <a:xfrm>
            <a:off x="539550" y="3868668"/>
            <a:ext cx="3330615" cy="374694"/>
          </a:xfrm>
          <a:prstGeom prst="rect">
            <a:avLst/>
          </a:prstGeom>
          <a:solidFill>
            <a:schemeClr val="bg1"/>
          </a:solidFill>
          <a:ln w="9525">
            <a:solidFill>
              <a:srgbClr val="870087"/>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fr-FR" sz="1000" dirty="0">
                <a:solidFill>
                  <a:schemeClr val="tx1"/>
                </a:solidFill>
                <a:latin typeface="+mj-lt"/>
                <a:ea typeface="Montserrat"/>
                <a:cs typeface="Montserrat"/>
              </a:rPr>
              <a:t>J’enregistre mon projet tout en bas du formulaire.</a:t>
            </a:r>
            <a:endParaRPr lang="fr-FR" sz="1000" dirty="0">
              <a:solidFill>
                <a:srgbClr val="870087"/>
              </a:solidFill>
              <a:latin typeface="+mj-lt"/>
              <a:ea typeface="Montserrat"/>
              <a:cs typeface="Montserrat"/>
            </a:endParaRPr>
          </a:p>
        </p:txBody>
      </p:sp>
      <p:pic>
        <p:nvPicPr>
          <p:cNvPr id="21" name="Image 20"/>
          <p:cNvPicPr>
            <a:picLocks noChangeAspect="1"/>
          </p:cNvPicPr>
          <p:nvPr/>
        </p:nvPicPr>
        <p:blipFill>
          <a:blip r:embed="rId4"/>
          <a:stretch>
            <a:fillRect/>
          </a:stretch>
        </p:blipFill>
        <p:spPr>
          <a:xfrm>
            <a:off x="3631877" y="4117658"/>
            <a:ext cx="971686" cy="514422"/>
          </a:xfrm>
          <a:prstGeom prst="rect">
            <a:avLst/>
          </a:prstGeom>
          <a:ln w="19050">
            <a:solidFill>
              <a:srgbClr val="5970B5"/>
            </a:solidFill>
          </a:ln>
        </p:spPr>
      </p:pic>
      <p:sp>
        <p:nvSpPr>
          <p:cNvPr id="23" name="Flèche vers le bas 22"/>
          <p:cNvSpPr/>
          <p:nvPr/>
        </p:nvSpPr>
        <p:spPr>
          <a:xfrm>
            <a:off x="2247877" y="1311426"/>
            <a:ext cx="232622" cy="399249"/>
          </a:xfrm>
          <a:prstGeom prst="downArrow">
            <a:avLst/>
          </a:prstGeom>
          <a:solidFill>
            <a:schemeClr val="bg1"/>
          </a:solidFill>
          <a:ln>
            <a:solidFill>
              <a:srgbClr val="870087"/>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fr-FR"/>
          </a:p>
        </p:txBody>
      </p:sp>
      <p:sp>
        <p:nvSpPr>
          <p:cNvPr id="24" name="Flèche vers le bas 23"/>
          <p:cNvSpPr/>
          <p:nvPr/>
        </p:nvSpPr>
        <p:spPr>
          <a:xfrm>
            <a:off x="2247877" y="2039444"/>
            <a:ext cx="232622" cy="486379"/>
          </a:xfrm>
          <a:prstGeom prst="downArrow">
            <a:avLst/>
          </a:prstGeom>
          <a:solidFill>
            <a:schemeClr val="bg1"/>
          </a:solidFill>
          <a:ln>
            <a:solidFill>
              <a:srgbClr val="870087"/>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fr-FR"/>
          </a:p>
        </p:txBody>
      </p:sp>
      <p:sp>
        <p:nvSpPr>
          <p:cNvPr id="25" name="Flèche vers le bas 24"/>
          <p:cNvSpPr/>
          <p:nvPr/>
        </p:nvSpPr>
        <p:spPr>
          <a:xfrm>
            <a:off x="2247877" y="3241023"/>
            <a:ext cx="232622" cy="718262"/>
          </a:xfrm>
          <a:prstGeom prst="downArrow">
            <a:avLst/>
          </a:prstGeom>
          <a:solidFill>
            <a:schemeClr val="bg1"/>
          </a:solidFill>
          <a:ln>
            <a:solidFill>
              <a:srgbClr val="870087"/>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fr-FR"/>
          </a:p>
        </p:txBody>
      </p:sp>
      <p:pic>
        <p:nvPicPr>
          <p:cNvPr id="7" name="Image 6"/>
          <p:cNvPicPr>
            <a:picLocks noChangeAspect="1"/>
          </p:cNvPicPr>
          <p:nvPr/>
        </p:nvPicPr>
        <p:blipFill>
          <a:blip r:embed="rId5"/>
          <a:stretch>
            <a:fillRect/>
          </a:stretch>
        </p:blipFill>
        <p:spPr>
          <a:xfrm>
            <a:off x="3962058" y="1586838"/>
            <a:ext cx="3688400" cy="957155"/>
          </a:xfrm>
          <a:prstGeom prst="rect">
            <a:avLst/>
          </a:prstGeom>
        </p:spPr>
      </p:pic>
    </p:spTree>
    <p:extLst>
      <p:ext uri="{BB962C8B-B14F-4D97-AF65-F5344CB8AC3E}">
        <p14:creationId xmlns:p14="http://schemas.microsoft.com/office/powerpoint/2010/main" val="33588567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88000" y="3887277"/>
            <a:ext cx="936104" cy="720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ZoneTexte 30">
            <a:extLst>
              <a:ext uri="{FF2B5EF4-FFF2-40B4-BE49-F238E27FC236}">
                <a16:creationId xmlns:a16="http://schemas.microsoft.com/office/drawing/2014/main" id="{8556A2DB-0F01-B24C-292A-7E925AA710F7}"/>
              </a:ext>
            </a:extLst>
          </p:cNvPr>
          <p:cNvSpPr txBox="1"/>
          <p:nvPr/>
        </p:nvSpPr>
        <p:spPr>
          <a:xfrm>
            <a:off x="1259632" y="295600"/>
            <a:ext cx="2664296" cy="276999"/>
          </a:xfrm>
          <a:prstGeom prst="rect">
            <a:avLst/>
          </a:prstGeom>
          <a:noFill/>
          <a:ln>
            <a:solidFill>
              <a:srgbClr val="870087"/>
            </a:solidFill>
            <a:prstDash val="dash"/>
          </a:ln>
        </p:spPr>
        <p:txBody>
          <a:bodyPr wrap="square" rtlCol="0">
            <a:spAutoFit/>
          </a:bodyPr>
          <a:lstStyle/>
          <a:p>
            <a:r>
              <a:rPr lang="fr-FR" sz="1200" b="1" dirty="0">
                <a:solidFill>
                  <a:srgbClr val="870087"/>
                </a:solidFill>
                <a:ea typeface="+mj-ea"/>
                <a:cs typeface="+mj-cs"/>
                <a:sym typeface="Montserrat"/>
              </a:rPr>
              <a:t>Etape 3 : Validation de l’offre</a:t>
            </a:r>
          </a:p>
        </p:txBody>
      </p:sp>
      <p:sp>
        <p:nvSpPr>
          <p:cNvPr id="11" name="Rectangle 10"/>
          <p:cNvSpPr/>
          <p:nvPr/>
        </p:nvSpPr>
        <p:spPr>
          <a:xfrm>
            <a:off x="2048356" y="3312983"/>
            <a:ext cx="936104" cy="720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p:cNvSpPr/>
          <p:nvPr/>
        </p:nvSpPr>
        <p:spPr>
          <a:xfrm>
            <a:off x="827584" y="662220"/>
            <a:ext cx="7201102" cy="1735080"/>
          </a:xfrm>
          <a:prstGeom prst="rect">
            <a:avLst/>
          </a:prstGeom>
          <a:ln>
            <a:solidFill>
              <a:srgbClr val="870087"/>
            </a:solidFill>
          </a:ln>
        </p:spPr>
        <p:style>
          <a:lnRef idx="2">
            <a:schemeClr val="accent4"/>
          </a:lnRef>
          <a:fillRef idx="1">
            <a:schemeClr val="lt1"/>
          </a:fillRef>
          <a:effectRef idx="0">
            <a:schemeClr val="accent4"/>
          </a:effectRef>
          <a:fontRef idx="minor">
            <a:schemeClr val="dk1"/>
          </a:fontRef>
        </p:style>
        <p:txBody>
          <a:bodyPr rtlCol="0" anchor="ctr"/>
          <a:lstStyle/>
          <a:p>
            <a:pPr algn="ctr">
              <a:lnSpc>
                <a:spcPts val="1400"/>
              </a:lnSpc>
              <a:spcAft>
                <a:spcPts val="600"/>
              </a:spcAft>
            </a:pPr>
            <a:r>
              <a:rPr lang="fr-FR" sz="1050" dirty="0">
                <a:solidFill>
                  <a:schemeClr val="tx1"/>
                </a:solidFill>
                <a:latin typeface="+mj-lt"/>
                <a:ea typeface="Montserrat"/>
                <a:cs typeface="Montserrat"/>
              </a:rPr>
              <a:t>Dans « </a:t>
            </a:r>
            <a:r>
              <a:rPr lang="fr-FR" sz="1050" dirty="0" smtClean="0">
                <a:solidFill>
                  <a:schemeClr val="tx1"/>
                </a:solidFill>
                <a:latin typeface="+mj-lt"/>
                <a:ea typeface="Montserrat"/>
                <a:cs typeface="Montserrat"/>
              </a:rPr>
              <a:t>Pass </a:t>
            </a:r>
            <a:r>
              <a:rPr lang="fr-FR" sz="1050" dirty="0">
                <a:solidFill>
                  <a:schemeClr val="tx1"/>
                </a:solidFill>
                <a:latin typeface="+mj-lt"/>
                <a:ea typeface="Montserrat"/>
                <a:cs typeface="Montserrat"/>
              </a:rPr>
              <a:t>Culture » puis « Suivi pass Culture », l’offre est </a:t>
            </a:r>
            <a:r>
              <a:rPr lang="fr-FR" sz="1050" b="1" dirty="0">
                <a:solidFill>
                  <a:schemeClr val="tx1"/>
                </a:solidFill>
                <a:latin typeface="+mj-lt"/>
                <a:ea typeface="Montserrat"/>
                <a:cs typeface="Montserrat"/>
              </a:rPr>
              <a:t>soumise au chef d’établissement pour </a:t>
            </a:r>
            <a:r>
              <a:rPr lang="fr-FR" sz="1050" b="1" dirty="0" smtClean="0">
                <a:solidFill>
                  <a:schemeClr val="tx1"/>
                </a:solidFill>
                <a:latin typeface="+mj-lt"/>
                <a:ea typeface="Montserrat"/>
                <a:cs typeface="Montserrat"/>
              </a:rPr>
              <a:t>confirmation </a:t>
            </a:r>
            <a:r>
              <a:rPr lang="fr-FR" sz="1050" dirty="0">
                <a:solidFill>
                  <a:schemeClr val="tx1"/>
                </a:solidFill>
                <a:latin typeface="+mj-lt"/>
                <a:ea typeface="Montserrat"/>
                <a:cs typeface="Montserrat"/>
              </a:rPr>
              <a:t>de réservation. Cette </a:t>
            </a:r>
            <a:r>
              <a:rPr lang="fr-FR" sz="1050" dirty="0">
                <a:solidFill>
                  <a:schemeClr val="tx1"/>
                </a:solidFill>
                <a:ea typeface="Montserrat"/>
                <a:cs typeface="Montserrat"/>
                <a:sym typeface="Montserrat"/>
              </a:rPr>
              <a:t>étape obligatoire permet d’engager le budget pour la réalisation de l’offre.</a:t>
            </a:r>
          </a:p>
          <a:p>
            <a:pPr algn="ctr">
              <a:lnSpc>
                <a:spcPts val="1400"/>
              </a:lnSpc>
              <a:spcAft>
                <a:spcPts val="600"/>
              </a:spcAft>
            </a:pPr>
            <a:r>
              <a:rPr lang="fr-FR" sz="1050" b="1" dirty="0" smtClean="0">
                <a:solidFill>
                  <a:srgbClr val="870087"/>
                </a:solidFill>
                <a:latin typeface="+mj-lt"/>
              </a:rPr>
              <a:t>Attention </a:t>
            </a:r>
            <a:r>
              <a:rPr lang="fr-FR" sz="1050" b="1" dirty="0">
                <a:solidFill>
                  <a:srgbClr val="870087"/>
                </a:solidFill>
                <a:latin typeface="+mj-lt"/>
              </a:rPr>
              <a:t>: </a:t>
            </a:r>
            <a:r>
              <a:rPr lang="fr-FR" sz="1050" dirty="0">
                <a:latin typeface="+mj-lt"/>
              </a:rPr>
              <a:t>une offre pass Culture doit obligatoirement être </a:t>
            </a:r>
            <a:r>
              <a:rPr lang="fr-FR" sz="1050" b="1" dirty="0">
                <a:latin typeface="+mj-lt"/>
              </a:rPr>
              <a:t>validée avant la date limite de confirmation</a:t>
            </a:r>
            <a:r>
              <a:rPr lang="fr-FR" sz="1050" dirty="0">
                <a:latin typeface="+mj-lt"/>
              </a:rPr>
              <a:t> affichée dans l’offre. </a:t>
            </a:r>
            <a:endParaRPr lang="fr-FR" sz="1050" dirty="0" smtClean="0">
              <a:latin typeface="+mj-lt"/>
            </a:endParaRPr>
          </a:p>
          <a:p>
            <a:pPr algn="ctr">
              <a:lnSpc>
                <a:spcPts val="1400"/>
              </a:lnSpc>
              <a:spcAft>
                <a:spcPts val="600"/>
              </a:spcAft>
            </a:pPr>
            <a:r>
              <a:rPr lang="fr-FR" sz="1050" dirty="0" smtClean="0">
                <a:latin typeface="+mj-lt"/>
              </a:rPr>
              <a:t>Cette </a:t>
            </a:r>
            <a:r>
              <a:rPr lang="fr-FR" sz="1050" dirty="0">
                <a:latin typeface="+mj-lt"/>
              </a:rPr>
              <a:t>étape est indispensable à la mise en paiement de l’activité auprès de l’acteur culturel. Il n’est pas possible de valider une offre a posteriori. Les actions ayant été menées sans validation préalable des offres par le chef d’établissement ne pourront pas être financées par les crédits du pass Culture. Dans ce cas, les offreurs culturels devront être payés sur d’autres crédits (fonds propres ou autres subventions).</a:t>
            </a:r>
            <a:r>
              <a:rPr lang="fr-FR" sz="1050" dirty="0">
                <a:solidFill>
                  <a:schemeClr val="tx1"/>
                </a:solidFill>
                <a:latin typeface="+mj-lt"/>
                <a:ea typeface="Montserrat"/>
                <a:cs typeface="Montserrat"/>
              </a:rPr>
              <a:t> </a:t>
            </a:r>
          </a:p>
        </p:txBody>
      </p:sp>
      <p:sp>
        <p:nvSpPr>
          <p:cNvPr id="23" name="Rectangle 22"/>
          <p:cNvSpPr/>
          <p:nvPr/>
        </p:nvSpPr>
        <p:spPr>
          <a:xfrm>
            <a:off x="827584" y="4146369"/>
            <a:ext cx="7201102" cy="505640"/>
          </a:xfrm>
          <a:prstGeom prst="rect">
            <a:avLst/>
          </a:prstGeom>
          <a:ln>
            <a:solidFill>
              <a:srgbClr val="870087"/>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fr-FR" sz="1000" dirty="0">
                <a:latin typeface="+mj-lt"/>
              </a:rPr>
              <a:t>Aucun fonds ne transite par l’établissement scolaire. L’acteur culturel est remboursé par la société pass Culture </a:t>
            </a:r>
          </a:p>
          <a:p>
            <a:pPr algn="ctr"/>
            <a:r>
              <a:rPr lang="fr-FR" sz="1000" dirty="0">
                <a:latin typeface="+mj-lt"/>
              </a:rPr>
              <a:t>dans les 15 jours suivant la réalisation de l’activité.</a:t>
            </a:r>
          </a:p>
        </p:txBody>
      </p:sp>
      <p:pic>
        <p:nvPicPr>
          <p:cNvPr id="2" name="Image 1"/>
          <p:cNvPicPr>
            <a:picLocks noChangeAspect="1"/>
          </p:cNvPicPr>
          <p:nvPr/>
        </p:nvPicPr>
        <p:blipFill>
          <a:blip r:embed="rId2"/>
          <a:stretch>
            <a:fillRect/>
          </a:stretch>
        </p:blipFill>
        <p:spPr>
          <a:xfrm>
            <a:off x="1149037" y="2575446"/>
            <a:ext cx="6558196" cy="1383839"/>
          </a:xfrm>
          <a:prstGeom prst="rect">
            <a:avLst/>
          </a:prstGeom>
          <a:ln w="19050">
            <a:solidFill>
              <a:srgbClr val="5970B5"/>
            </a:solidFill>
          </a:ln>
        </p:spPr>
      </p:pic>
    </p:spTree>
    <p:extLst>
      <p:ext uri="{BB962C8B-B14F-4D97-AF65-F5344CB8AC3E}">
        <p14:creationId xmlns:p14="http://schemas.microsoft.com/office/powerpoint/2010/main" val="20027014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88000" y="3887277"/>
            <a:ext cx="936104" cy="720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ZoneTexte 30">
            <a:extLst>
              <a:ext uri="{FF2B5EF4-FFF2-40B4-BE49-F238E27FC236}">
                <a16:creationId xmlns:a16="http://schemas.microsoft.com/office/drawing/2014/main" id="{8556A2DB-0F01-B24C-292A-7E925AA710F7}"/>
              </a:ext>
            </a:extLst>
          </p:cNvPr>
          <p:cNvSpPr txBox="1"/>
          <p:nvPr/>
        </p:nvSpPr>
        <p:spPr>
          <a:xfrm>
            <a:off x="1259632" y="327408"/>
            <a:ext cx="2160240" cy="276999"/>
          </a:xfrm>
          <a:prstGeom prst="rect">
            <a:avLst/>
          </a:prstGeom>
          <a:noFill/>
          <a:ln w="9525">
            <a:solidFill>
              <a:srgbClr val="870087"/>
            </a:solidFill>
            <a:prstDash val="dash"/>
          </a:ln>
        </p:spPr>
        <p:txBody>
          <a:bodyPr wrap="square" rtlCol="0">
            <a:spAutoFit/>
          </a:bodyPr>
          <a:lstStyle/>
          <a:p>
            <a:r>
              <a:rPr lang="fr-FR" sz="1200" b="1" dirty="0">
                <a:solidFill>
                  <a:srgbClr val="870087"/>
                </a:solidFill>
                <a:ea typeface="+mj-ea"/>
                <a:cs typeface="+mj-cs"/>
                <a:sym typeface="Montserrat"/>
              </a:rPr>
              <a:t>Remarque complémentaire </a:t>
            </a:r>
          </a:p>
        </p:txBody>
      </p:sp>
      <p:sp>
        <p:nvSpPr>
          <p:cNvPr id="11" name="Rectangle 10"/>
          <p:cNvSpPr/>
          <p:nvPr/>
        </p:nvSpPr>
        <p:spPr>
          <a:xfrm>
            <a:off x="2048356" y="3312983"/>
            <a:ext cx="936104" cy="720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p:cNvSpPr/>
          <p:nvPr/>
        </p:nvSpPr>
        <p:spPr>
          <a:xfrm>
            <a:off x="348312" y="1126904"/>
            <a:ext cx="3479375" cy="2808312"/>
          </a:xfrm>
          <a:prstGeom prst="rect">
            <a:avLst/>
          </a:prstGeom>
          <a:ln w="9525">
            <a:solidFill>
              <a:srgbClr val="870087"/>
            </a:solidFill>
            <a:prstDash val="sysDot"/>
          </a:ln>
        </p:spPr>
        <p:style>
          <a:lnRef idx="2">
            <a:schemeClr val="accent4"/>
          </a:lnRef>
          <a:fillRef idx="1">
            <a:schemeClr val="lt1"/>
          </a:fillRef>
          <a:effectRef idx="0">
            <a:schemeClr val="accent4"/>
          </a:effectRef>
          <a:fontRef idx="minor">
            <a:schemeClr val="dk1"/>
          </a:fontRef>
        </p:style>
        <p:txBody>
          <a:bodyPr rtlCol="0" anchor="ctr"/>
          <a:lstStyle/>
          <a:p>
            <a:pPr algn="ctr"/>
            <a:r>
              <a:rPr lang="fr-FR" sz="1100" dirty="0">
                <a:solidFill>
                  <a:schemeClr val="tx1"/>
                </a:solidFill>
                <a:latin typeface="+mj-lt"/>
                <a:ea typeface="Montserrat"/>
                <a:cs typeface="Montserrat"/>
              </a:rPr>
              <a:t>Dans « pass Culture » puis « Suivi pass Culture »,</a:t>
            </a:r>
          </a:p>
          <a:p>
            <a:pPr algn="ctr"/>
            <a:endParaRPr lang="fr-FR" sz="1100" dirty="0">
              <a:solidFill>
                <a:schemeClr val="tx1"/>
              </a:solidFill>
              <a:latin typeface="+mj-lt"/>
              <a:ea typeface="Montserrat"/>
              <a:cs typeface="Montserrat"/>
            </a:endParaRPr>
          </a:p>
          <a:p>
            <a:pPr algn="ctr"/>
            <a:r>
              <a:rPr lang="fr-FR" sz="1100" dirty="0">
                <a:solidFill>
                  <a:schemeClr val="tx1"/>
                </a:solidFill>
                <a:latin typeface="+mj-lt"/>
                <a:ea typeface="Montserrat"/>
                <a:cs typeface="Montserrat"/>
              </a:rPr>
              <a:t> vérifiez bien que les actions qui sont </a:t>
            </a:r>
          </a:p>
          <a:p>
            <a:pPr algn="ctr"/>
            <a:r>
              <a:rPr lang="fr-FR" sz="1100" dirty="0">
                <a:solidFill>
                  <a:schemeClr val="tx1"/>
                </a:solidFill>
                <a:latin typeface="+mj-lt"/>
                <a:ea typeface="Montserrat"/>
                <a:cs typeface="Montserrat"/>
              </a:rPr>
              <a:t>« non associées à un projet » </a:t>
            </a:r>
          </a:p>
          <a:p>
            <a:pPr algn="ctr"/>
            <a:r>
              <a:rPr lang="fr-FR" sz="1100" dirty="0">
                <a:solidFill>
                  <a:schemeClr val="tx1"/>
                </a:solidFill>
                <a:latin typeface="+mj-lt"/>
                <a:ea typeface="Montserrat"/>
                <a:cs typeface="Montserrat"/>
              </a:rPr>
              <a:t>sont uniquement des actions </a:t>
            </a:r>
          </a:p>
          <a:p>
            <a:pPr algn="ctr"/>
            <a:r>
              <a:rPr lang="fr-FR" sz="1100" i="1" dirty="0">
                <a:solidFill>
                  <a:schemeClr val="tx1"/>
                </a:solidFill>
                <a:latin typeface="+mj-lt"/>
                <a:ea typeface="Montserrat"/>
                <a:cs typeface="Montserrat"/>
              </a:rPr>
              <a:t>préréservées</a:t>
            </a:r>
            <a:r>
              <a:rPr lang="fr-FR" sz="1100" dirty="0">
                <a:solidFill>
                  <a:schemeClr val="tx1"/>
                </a:solidFill>
                <a:latin typeface="+mj-lt"/>
                <a:ea typeface="Montserrat"/>
                <a:cs typeface="Montserrat"/>
              </a:rPr>
              <a:t> ou </a:t>
            </a:r>
            <a:r>
              <a:rPr lang="fr-FR" sz="1100" i="1" dirty="0">
                <a:solidFill>
                  <a:schemeClr val="tx1"/>
                </a:solidFill>
                <a:latin typeface="+mj-lt"/>
                <a:ea typeface="Montserrat"/>
                <a:cs typeface="Montserrat"/>
              </a:rPr>
              <a:t>annulées.</a:t>
            </a:r>
          </a:p>
          <a:p>
            <a:pPr algn="ctr"/>
            <a:endParaRPr lang="fr-FR" sz="1100" i="1" dirty="0">
              <a:solidFill>
                <a:schemeClr val="tx1"/>
              </a:solidFill>
              <a:latin typeface="+mj-lt"/>
              <a:ea typeface="Montserrat"/>
              <a:cs typeface="Montserrat"/>
            </a:endParaRPr>
          </a:p>
          <a:p>
            <a:pPr algn="ctr"/>
            <a:r>
              <a:rPr lang="fr-FR" sz="1100" dirty="0">
                <a:solidFill>
                  <a:schemeClr val="tx1"/>
                </a:solidFill>
                <a:latin typeface="+mj-lt"/>
                <a:ea typeface="Montserrat"/>
                <a:cs typeface="Montserrat"/>
              </a:rPr>
              <a:t>Les actions </a:t>
            </a:r>
            <a:r>
              <a:rPr lang="fr-FR" sz="1100" i="1" dirty="0">
                <a:solidFill>
                  <a:schemeClr val="tx1"/>
                </a:solidFill>
                <a:latin typeface="+mj-lt"/>
                <a:ea typeface="Montserrat"/>
                <a:cs typeface="Montserrat"/>
              </a:rPr>
              <a:t>réservées</a:t>
            </a:r>
            <a:r>
              <a:rPr lang="fr-FR" sz="1100" dirty="0">
                <a:solidFill>
                  <a:schemeClr val="tx1"/>
                </a:solidFill>
                <a:latin typeface="+mj-lt"/>
                <a:ea typeface="Montserrat"/>
                <a:cs typeface="Montserrat"/>
              </a:rPr>
              <a:t> ou </a:t>
            </a:r>
            <a:r>
              <a:rPr lang="fr-FR" sz="1100" i="1" dirty="0">
                <a:solidFill>
                  <a:schemeClr val="tx1"/>
                </a:solidFill>
                <a:latin typeface="+mj-lt"/>
                <a:ea typeface="Montserrat"/>
                <a:cs typeface="Montserrat"/>
              </a:rPr>
              <a:t>consommées</a:t>
            </a:r>
            <a:r>
              <a:rPr lang="fr-FR" sz="1100" dirty="0">
                <a:solidFill>
                  <a:schemeClr val="tx1"/>
                </a:solidFill>
                <a:latin typeface="+mj-lt"/>
                <a:ea typeface="Montserrat"/>
                <a:cs typeface="Montserrat"/>
              </a:rPr>
              <a:t> </a:t>
            </a:r>
          </a:p>
          <a:p>
            <a:pPr algn="ctr"/>
            <a:r>
              <a:rPr lang="fr-FR" sz="1100" dirty="0">
                <a:solidFill>
                  <a:schemeClr val="tx1"/>
                </a:solidFill>
                <a:latin typeface="+mj-lt"/>
                <a:ea typeface="Montserrat"/>
                <a:cs typeface="Montserrat"/>
              </a:rPr>
              <a:t>doivent être </a:t>
            </a:r>
          </a:p>
          <a:p>
            <a:pPr algn="ctr"/>
            <a:r>
              <a:rPr lang="fr-FR" sz="1100" dirty="0">
                <a:solidFill>
                  <a:schemeClr val="tx1"/>
                </a:solidFill>
                <a:latin typeface="+mj-lt"/>
                <a:ea typeface="Montserrat"/>
                <a:cs typeface="Montserrat"/>
              </a:rPr>
              <a:t>« associées à un projet » et à des élèves.</a:t>
            </a:r>
            <a:endParaRPr lang="fr-FR" sz="1000" dirty="0">
              <a:solidFill>
                <a:schemeClr val="tx1"/>
              </a:solidFill>
              <a:latin typeface="+mj-lt"/>
              <a:ea typeface="Montserrat"/>
              <a:cs typeface="Montserrat"/>
            </a:endParaRPr>
          </a:p>
        </p:txBody>
      </p:sp>
      <p:pic>
        <p:nvPicPr>
          <p:cNvPr id="5" name="Image 4"/>
          <p:cNvPicPr>
            <a:picLocks noChangeAspect="1"/>
          </p:cNvPicPr>
          <p:nvPr/>
        </p:nvPicPr>
        <p:blipFill>
          <a:blip r:embed="rId2"/>
          <a:stretch>
            <a:fillRect/>
          </a:stretch>
        </p:blipFill>
        <p:spPr>
          <a:xfrm>
            <a:off x="3995936" y="614040"/>
            <a:ext cx="4881686" cy="3915324"/>
          </a:xfrm>
          <a:prstGeom prst="rect">
            <a:avLst/>
          </a:prstGeom>
          <a:ln w="19050">
            <a:solidFill>
              <a:srgbClr val="5970B5"/>
            </a:solidFill>
          </a:ln>
        </p:spPr>
      </p:pic>
    </p:spTree>
    <p:extLst>
      <p:ext uri="{BB962C8B-B14F-4D97-AF65-F5344CB8AC3E}">
        <p14:creationId xmlns:p14="http://schemas.microsoft.com/office/powerpoint/2010/main" val="1021194866"/>
      </p:ext>
    </p:extLst>
  </p:cSld>
  <p:clrMapOvr>
    <a:masterClrMapping/>
  </p:clrMapOvr>
  <p:timing>
    <p:tnLst>
      <p:par>
        <p:cTn id="1" dur="indefinite" restart="never" nodeType="tmRoot"/>
      </p:par>
    </p:tnLst>
  </p:timing>
</p:sld>
</file>

<file path=ppt/theme/theme1.xml><?xml version="1.0" encoding="utf-8"?>
<a:theme xmlns:a="http://schemas.openxmlformats.org/drawingml/2006/main" name="MINISTÈRIEL">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_ministeriel_marianne" id="{5F0B8B09-9A99-4083-B883-79F2388C6E1D}" vid="{F8005780-5DEF-4BE0-805B-EA49FB1EABC6}"/>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A711CBDF24E87429AD9C0273156F54A" ma:contentTypeVersion="1" ma:contentTypeDescription="Crée un document." ma:contentTypeScope="" ma:versionID="2e7c5aa9ef5d81659d4bf2e92a6f29ee">
  <xsd:schema xmlns:xsd="http://www.w3.org/2001/XMLSchema" xmlns:xs="http://www.w3.org/2001/XMLSchema" xmlns:p="http://schemas.microsoft.com/office/2006/metadata/properties" xmlns:ns1="http://schemas.microsoft.com/sharepoint/v3" targetNamespace="http://schemas.microsoft.com/office/2006/metadata/properties" ma:root="true" ma:fieldsID="e407a0f58931eb9b8f607584e4edce49"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Date de début de planification" ma:description="" ma:hidden="true" ma:internalName="PublishingStartDate">
      <xsd:simpleType>
        <xsd:restriction base="dms:Unknown"/>
      </xsd:simpleType>
    </xsd:element>
    <xsd:element name="PublishingExpirationDate" ma:index="9" nillable="true" ma:displayName="Date de fin de planification"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4D416C5A-7AEB-4464-B116-D5E8F5627C91}">
  <ds:schemaRefs>
    <ds:schemaRef ds:uri="http://schemas.microsoft.com/sharepoint/v3/contenttype/forms"/>
  </ds:schemaRefs>
</ds:datastoreItem>
</file>

<file path=customXml/itemProps2.xml><?xml version="1.0" encoding="utf-8"?>
<ds:datastoreItem xmlns:ds="http://schemas.openxmlformats.org/officeDocument/2006/customXml" ds:itemID="{AD5A41BC-8BF4-4C98-B546-0CA0C6D7D4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4B279A5-87A2-445D-95C3-916EB9C5F0E3}">
  <ds:schemaRefs>
    <ds:schemaRef ds:uri="http://purl.org/dc/dcmitype/"/>
    <ds:schemaRef ds:uri="http://schemas.microsoft.com/office/infopath/2007/PartnerControls"/>
    <ds:schemaRef ds:uri="http://purl.org/dc/elements/1.1/"/>
    <ds:schemaRef ds:uri="http://schemas.microsoft.com/office/2006/metadata/properties"/>
    <ds:schemaRef ds:uri="http://schemas.microsoft.com/sharepoint/v3"/>
    <ds:schemaRef ds:uri="http://schemas.microsoft.com/office/2006/documentManagement/types"/>
    <ds:schemaRef ds:uri="http://schemas.openxmlformats.org/package/2006/metadata/core-propertie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MINISTÈRIEL</Template>
  <TotalTime>816</TotalTime>
  <Words>905</Words>
  <Application>Microsoft Office PowerPoint</Application>
  <PresentationFormat>Affichage à l'écran (16:9)</PresentationFormat>
  <Paragraphs>95</Paragraphs>
  <Slides>9</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9</vt:i4>
      </vt:variant>
    </vt:vector>
  </HeadingPairs>
  <TitlesOfParts>
    <vt:vector size="13" baseType="lpstr">
      <vt:lpstr>Arial</vt:lpstr>
      <vt:lpstr>Montserrat</vt:lpstr>
      <vt:lpstr>Wingdings</vt:lpstr>
      <vt:lpstr>MINISTÈRIEL</vt:lpstr>
      <vt:lpstr>Présentation PowerPoint</vt:lpstr>
      <vt:lpstr> Prérequis   Se connecter avec le profil « Chef d’établissement »  ou le profil « Rédacteur de projets ».   Le profil « Rédacteur de projets » est attribué par le chef d’établissement. Vidéo tutoriel  https://www.dailymotion.com/video/x7ypdmf (durée : 1mn17)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Manager>Client</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Client</dc:subject>
  <dc:creator>Microsoft Office User</dc:creator>
  <cp:lastModifiedBy>PASCALE CURNIER</cp:lastModifiedBy>
  <cp:revision>93</cp:revision>
  <dcterms:created xsi:type="dcterms:W3CDTF">2020-03-05T15:21:24Z</dcterms:created>
  <dcterms:modified xsi:type="dcterms:W3CDTF">2024-09-02T14:04:11Z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0x010100AA711CBDF24E87429AD9C0273156F54A</vt:lpwstr>
  </property>
  <property fmtid="{D5CDD505-2E9C-101B-9397-08002B2CF9AE}" pid="3" name="_MarkAsFinal">
    <vt:bool>true</vt:bool>
  </property>
</Properties>
</file>