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64" r:id="rId5"/>
    <p:sldId id="260" r:id="rId6"/>
    <p:sldId id="261" r:id="rId7"/>
    <p:sldId id="262" r:id="rId8"/>
    <p:sldId id="263" r:id="rId9"/>
  </p:sldIdLst>
  <p:sldSz cx="9144000" cy="5143500" type="screen16x9"/>
  <p:notesSz cx="9144000" cy="5143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8EBE"/>
    <a:srgbClr val="BF1380"/>
    <a:srgbClr val="870087"/>
    <a:srgbClr val="D81F94"/>
    <a:srgbClr val="5970B5"/>
    <a:srgbClr val="D2E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114"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AC6338DB-E90A-4742-8170-CD254E7D6E08}" type="datetimeFigureOut">
              <a:rPr lang="fr-FR" smtClean="0"/>
              <a:t>02/09/2024</a:t>
            </a:fld>
            <a:endParaRPr lang="fr-FR"/>
          </a:p>
        </p:txBody>
      </p:sp>
      <p:sp>
        <p:nvSpPr>
          <p:cNvPr id="4" name="Espace réservé de l'image des diapositives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9B20A81F-9022-4758-B406-6191C84B9A64}" type="slidenum">
              <a:rPr lang="fr-FR" smtClean="0"/>
              <a:t>‹N°›</a:t>
            </a:fld>
            <a:endParaRPr lang="fr-FR"/>
          </a:p>
        </p:txBody>
      </p:sp>
    </p:spTree>
    <p:extLst>
      <p:ext uri="{BB962C8B-B14F-4D97-AF65-F5344CB8AC3E}">
        <p14:creationId xmlns:p14="http://schemas.microsoft.com/office/powerpoint/2010/main" val="356239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4CA7AB-448C-423E-9E70-6731B4775984}" type="slidenum">
              <a:rPr lang="fr-FR" smtClean="0"/>
              <a:t>4</a:t>
            </a:fld>
            <a:endParaRPr lang="fr-FR"/>
          </a:p>
        </p:txBody>
      </p:sp>
    </p:spTree>
    <p:extLst>
      <p:ext uri="{BB962C8B-B14F-4D97-AF65-F5344CB8AC3E}">
        <p14:creationId xmlns:p14="http://schemas.microsoft.com/office/powerpoint/2010/main" val="2519244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XX/XX/XXXX</a:t>
            </a: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a:t>Intitulé de la direction </a:t>
            </a:r>
            <a:br>
              <a:rPr lang="fr-FR"/>
            </a:br>
            <a:r>
              <a:rPr lang="fr-FR"/>
              <a:t>ou de l’organisme rattaché</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2" name="Image 1"/>
          <p:cNvPicPr>
            <a:picLocks noChangeAspect="1"/>
          </p:cNvPicPr>
          <p:nvPr userDrawn="1"/>
        </p:nvPicPr>
        <p:blipFill>
          <a:blip r:embed="rId2"/>
          <a:stretch/>
        </p:blipFill>
        <p:spPr bwMode="auto">
          <a:xfrm>
            <a:off x="360394" y="51469"/>
            <a:ext cx="4355622" cy="3581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2" name="Espace réservé de la date 1"/>
          <p:cNvSpPr>
            <a:spLocks noGrp="1"/>
          </p:cNvSpPr>
          <p:nvPr>
            <p:ph type="dt" sz="half" idx="10"/>
          </p:nvPr>
        </p:nvSpPr>
        <p:spPr bwMode="gray"/>
        <p:txBody>
          <a:bodyPr/>
          <a:lstStyle/>
          <a:p>
            <a:pPr algn="r">
              <a:defRPr/>
            </a:pPr>
            <a:r>
              <a:rPr lang="fr-FR" cap="all"/>
              <a:t>XX/XX/XXXX</a:t>
            </a:r>
          </a:p>
        </p:txBody>
      </p:sp>
      <p:sp>
        <p:nvSpPr>
          <p:cNvPr id="3" name="Espace réservé du pied de page 2"/>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8"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12" name="Connecteur droit 11"/>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p:blipFill>
        <p:spPr bwMode="auto">
          <a:xfrm>
            <a:off x="179512" y="118317"/>
            <a:ext cx="2195810" cy="18053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6" name="Rectangle 5"/>
          <p:cNvSpPr/>
          <p:nvPr userDrawn="1"/>
        </p:nvSpPr>
        <p:spPr bwMode="auto">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e la date 2"/>
          <p:cNvSpPr>
            <a:spLocks noGrp="1"/>
          </p:cNvSpPr>
          <p:nvPr>
            <p:ph type="dt" sz="half" idx="10"/>
          </p:nvPr>
        </p:nvSpPr>
        <p:spPr bwMode="auto"/>
        <p:txBody>
          <a:bodyPr/>
          <a:lstStyle/>
          <a:p>
            <a:pPr algn="r">
              <a:defRPr/>
            </a:pPr>
            <a:r>
              <a:rPr lang="fr-FR" cap="all"/>
              <a:t>XX/XX/XXXX</a:t>
            </a:r>
          </a:p>
        </p:txBody>
      </p:sp>
      <p:sp>
        <p:nvSpPr>
          <p:cNvPr id="4" name="Espace réservé du pied de page 3"/>
          <p:cNvSpPr>
            <a:spLocks noGrp="1"/>
          </p:cNvSpPr>
          <p:nvPr>
            <p:ph type="ftr" sz="quarter" idx="11"/>
          </p:nvPr>
        </p:nvSpPr>
        <p:spPr bwMode="auto"/>
        <p:txBody>
          <a:bodyPr/>
          <a:lstStyle/>
          <a:p>
            <a:pPr>
              <a:defRPr/>
            </a:pPr>
            <a:r>
              <a:rPr lang="fr-FR"/>
              <a:t>Intitulé de la direction ou de l’organisme rattaché</a:t>
            </a: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a:t>XX/XX/XXXX</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a:t>Intitulé de la direction ou de l’organisme rattaché</a:t>
            </a:r>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10" name="Connecteur droit 9"/>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stretch/>
        </p:blipFill>
        <p:spPr bwMode="auto">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a:lnSpc>
          <a:spcPct val="90000"/>
        </a:lnSpc>
        <a:spcBef>
          <a:spcPts val="0"/>
        </a:spcBef>
        <a:buNone/>
        <a:defRPr sz="2550" b="1">
          <a:solidFill>
            <a:schemeClr val="tx1"/>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7" name="Espace réservé de la date 6"/>
          <p:cNvSpPr>
            <a:spLocks noGrp="1"/>
          </p:cNvSpPr>
          <p:nvPr>
            <p:ph type="dt" sz="half" idx="10"/>
          </p:nvPr>
        </p:nvSpPr>
        <p:spPr bwMode="auto"/>
        <p:txBody>
          <a:bodyPr/>
          <a:lstStyle/>
          <a:p>
            <a:pPr algn="r">
              <a:defRPr/>
            </a:pPr>
            <a:r>
              <a:rPr lang="fr-FR" cap="all" dirty="0" smtClean="0"/>
              <a:t>SEPTEMBRE 2024</a:t>
            </a:r>
            <a:endParaRPr lang="fr-FR" cap="all" dirty="0"/>
          </a:p>
        </p:txBody>
      </p:sp>
      <p:sp>
        <p:nvSpPr>
          <p:cNvPr id="8" name="Espace réservé du pied de page 7"/>
          <p:cNvSpPr>
            <a:spLocks noGrp="1"/>
          </p:cNvSpPr>
          <p:nvPr>
            <p:ph type="ftr" sz="quarter" idx="11"/>
          </p:nvPr>
        </p:nvSpPr>
        <p:spPr bwMode="auto"/>
        <p:txBody>
          <a:bodyPr/>
          <a:lstStyle/>
          <a:p>
            <a:pPr>
              <a:defRPr/>
            </a:pPr>
            <a:r>
              <a:rPr lang="fr-FR" dirty="0" smtClean="0"/>
              <a:t>Direction générale de l’enseignement scolaire</a:t>
            </a:r>
            <a:endParaRPr dirty="0"/>
          </a:p>
        </p:txBody>
      </p:sp>
      <p:sp>
        <p:nvSpPr>
          <p:cNvPr id="3" name="Rectangle 2"/>
          <p:cNvSpPr/>
          <p:nvPr/>
        </p:nvSpPr>
        <p:spPr bwMode="auto">
          <a:xfrm>
            <a:off x="-147226" y="2156338"/>
            <a:ext cx="9111714" cy="461665"/>
          </a:xfrm>
          <a:prstGeom prst="rect">
            <a:avLst/>
          </a:prstGeom>
        </p:spPr>
        <p:txBody>
          <a:bodyPr wrap="square">
            <a:spAutoFit/>
          </a:bodyPr>
          <a:lstStyle/>
          <a:p>
            <a:pPr lvl="1">
              <a:defRPr/>
            </a:pPr>
            <a:r>
              <a:rPr lang="fr-FR" sz="2400" b="1" cap="all" dirty="0"/>
              <a:t>Chef d’établissement</a:t>
            </a:r>
          </a:p>
        </p:txBody>
      </p:sp>
      <p:pic>
        <p:nvPicPr>
          <p:cNvPr id="4" name="Image 3"/>
          <p:cNvPicPr>
            <a:picLocks noChangeAspect="1"/>
          </p:cNvPicPr>
          <p:nvPr/>
        </p:nvPicPr>
        <p:blipFill rotWithShape="1">
          <a:blip r:embed="rId2"/>
          <a:srcRect b="5814"/>
          <a:stretch/>
        </p:blipFill>
        <p:spPr bwMode="auto">
          <a:xfrm>
            <a:off x="360000" y="2668660"/>
            <a:ext cx="4653676" cy="1991322"/>
          </a:xfrm>
          <a:prstGeom prst="rect">
            <a:avLst/>
          </a:prstGeom>
        </p:spPr>
      </p:pic>
      <p:sp>
        <p:nvSpPr>
          <p:cNvPr id="10" name="Rectangle avec flèche vers la gauche 9"/>
          <p:cNvSpPr/>
          <p:nvPr/>
        </p:nvSpPr>
        <p:spPr bwMode="auto">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dirty="0"/>
              <a:t>Pour vous connecter à ADAGE : </a:t>
            </a:r>
            <a:endParaRPr dirty="0"/>
          </a:p>
          <a:p>
            <a:pPr marL="171450" indent="-171450">
              <a:spcAft>
                <a:spcPts val="600"/>
              </a:spcAft>
              <a:buFontTx/>
              <a:buChar char="-"/>
              <a:defRPr/>
            </a:pPr>
            <a:r>
              <a:rPr lang="fr-FR" sz="1100" dirty="0" smtClean="0"/>
              <a:t>ouvrez </a:t>
            </a:r>
            <a:r>
              <a:rPr lang="fr-FR" sz="1100" dirty="0"/>
              <a:t>l’intranet académique </a:t>
            </a:r>
            <a:endParaRPr lang="fr-FR" sz="1100" dirty="0" smtClean="0"/>
          </a:p>
          <a:p>
            <a:pPr marL="171450" indent="-171450">
              <a:spcAft>
                <a:spcPts val="600"/>
              </a:spcAft>
              <a:buFontTx/>
              <a:buChar char="-"/>
              <a:defRPr/>
            </a:pPr>
            <a:r>
              <a:rPr lang="fr-FR" sz="1100" dirty="0" smtClean="0"/>
              <a:t>renseignez </a:t>
            </a:r>
            <a:r>
              <a:rPr lang="fr-FR" sz="1100" dirty="0"/>
              <a:t>vos identifiant et mot de passe</a:t>
            </a:r>
            <a:endParaRPr dirty="0"/>
          </a:p>
          <a:p>
            <a:pPr marL="171450" indent="-171450">
              <a:spcAft>
                <a:spcPts val="600"/>
              </a:spcAft>
              <a:buFontTx/>
              <a:buChar char="-"/>
              <a:defRPr/>
            </a:pPr>
            <a:r>
              <a:rPr lang="fr-FR" sz="1100" dirty="0" smtClean="0"/>
              <a:t>choisissez </a:t>
            </a:r>
            <a:r>
              <a:rPr lang="fr-FR" sz="1100" dirty="0"/>
              <a:t>le domaine </a:t>
            </a:r>
            <a:r>
              <a:rPr lang="fr-FR" sz="1100" dirty="0" smtClean="0"/>
              <a:t>«</a:t>
            </a:r>
            <a:r>
              <a:rPr lang="fr-FR" sz="1100" dirty="0"/>
              <a:t> Scolarité du 2</a:t>
            </a:r>
            <a:r>
              <a:rPr lang="fr-FR" sz="1100" baseline="30000" dirty="0"/>
              <a:t>nd</a:t>
            </a:r>
            <a:r>
              <a:rPr lang="fr-FR" sz="1100" dirty="0"/>
              <a:t> degré »</a:t>
            </a:r>
            <a:endParaRPr dirty="0"/>
          </a:p>
          <a:p>
            <a:pPr marL="171450" indent="-171450">
              <a:spcAft>
                <a:spcPts val="600"/>
              </a:spcAft>
              <a:buFontTx/>
              <a:buChar char="-"/>
              <a:defRPr/>
            </a:pPr>
            <a:r>
              <a:rPr lang="fr-FR" sz="1100" dirty="0" smtClean="0"/>
              <a:t>cliquez </a:t>
            </a:r>
            <a:r>
              <a:rPr lang="fr-FR" sz="1100" dirty="0"/>
              <a:t>sur « ADAGE - Application </a:t>
            </a:r>
            <a:r>
              <a:rPr lang="fr-FR" sz="1100" dirty="0" smtClean="0"/>
              <a:t>dédiée </a:t>
            </a:r>
            <a:r>
              <a:rPr lang="fr-FR" sz="1100" dirty="0"/>
              <a:t>à</a:t>
            </a:r>
            <a:r>
              <a:rPr lang="fr-FR" sz="1100" dirty="0" smtClean="0"/>
              <a:t> </a:t>
            </a:r>
            <a:r>
              <a:rPr lang="fr-FR" sz="1100" dirty="0"/>
              <a:t>la </a:t>
            </a:r>
            <a:r>
              <a:rPr lang="fr-FR" sz="1100" dirty="0" smtClean="0"/>
              <a:t>généralisation </a:t>
            </a:r>
            <a:r>
              <a:rPr lang="fr-FR" sz="1100" dirty="0"/>
              <a:t>de l'EAC » dans la rubrique </a:t>
            </a:r>
            <a:r>
              <a:rPr lang="fr-FR" sz="1100" dirty="0" smtClean="0"/>
              <a:t>                   « </a:t>
            </a:r>
            <a:r>
              <a:rPr lang="fr-FR" sz="1100" dirty="0"/>
              <a:t>Application dédiée aux parcours éducatifs »</a:t>
            </a:r>
            <a:endParaRPr lang="fr-FR" sz="1100" dirty="0">
              <a:solidFill>
                <a:schemeClr val="bg1"/>
              </a:solidFill>
              <a:latin typeface="+mj-lt"/>
              <a:ea typeface="+mj-ea"/>
              <a:cs typeface="+mj-cs"/>
            </a:endParaRPr>
          </a:p>
        </p:txBody>
      </p:sp>
      <p:sp>
        <p:nvSpPr>
          <p:cNvPr id="11" name="Espace réservé du texte 5"/>
          <p:cNvSpPr txBox="1">
            <a:spLocks/>
          </p:cNvSpPr>
          <p:nvPr/>
        </p:nvSpPr>
        <p:spPr bwMode="auto">
          <a:xfrm>
            <a:off x="2942416" y="339502"/>
            <a:ext cx="5256584" cy="1008112"/>
          </a:xfrm>
          <a:prstGeom prst="rect">
            <a:avLst/>
          </a:prstGeom>
        </p:spPr>
        <p:txBody>
          <a:bodyPr vert="horz" lIns="0" tIns="0" rIns="0" bIns="0" rtlCol="0" anchor="t" anchorCtr="0">
            <a:noAutofit/>
          </a:bodyPr>
          <a:lstStyle>
            <a:lvl1pPr marL="0" indent="0" algn="l" defTabSz="914400">
              <a:lnSpc>
                <a:spcPct val="90000"/>
              </a:lnSpc>
              <a:spcBef>
                <a:spcPts val="0"/>
              </a:spcBef>
              <a:spcAft>
                <a:spcPts val="0"/>
              </a:spcAft>
              <a:buFont typeface="Arial"/>
              <a:buNone/>
              <a:defRPr sz="3250" b="1" cap="all">
                <a:solidFill>
                  <a:schemeClr val="tx1"/>
                </a:solidFill>
                <a:latin typeface="+mn-lt"/>
                <a:ea typeface="+mn-ea"/>
                <a:cs typeface="+mn-cs"/>
              </a:defRPr>
            </a:lvl1pPr>
            <a:lvl2pPr marL="0" indent="0" algn="l" defTabSz="914400">
              <a:lnSpc>
                <a:spcPct val="100000"/>
              </a:lnSpc>
              <a:spcBef>
                <a:spcPts val="500"/>
              </a:spcBef>
              <a:spcAft>
                <a:spcPts val="0"/>
              </a:spcAft>
              <a:buFont typeface="Arial"/>
              <a:buNone/>
              <a:defRPr sz="18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defRPr/>
            </a:pPr>
            <a:r>
              <a:rPr lang="fr-FR" smtClean="0"/>
              <a:t>ADAGE</a:t>
            </a:r>
          </a:p>
          <a:p>
            <a:pPr lvl="1">
              <a:defRPr/>
            </a:pPr>
            <a:r>
              <a:rPr lang="fr-FR" smtClean="0"/>
              <a:t>Application dédiée à la généralisation de l’éducation artistique et culturelle (EAC)</a:t>
            </a:r>
          </a:p>
          <a:p>
            <a:pPr lvl="1">
              <a:defRPr/>
            </a:pP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bwMode="auto">
          <a:xfrm>
            <a:off x="614098" y="843558"/>
            <a:ext cx="7632774" cy="2262158"/>
          </a:xfrm>
          <a:prstGeom prst="rect">
            <a:avLst/>
          </a:prstGeom>
        </p:spPr>
        <p:txBody>
          <a:bodyPr wrap="square">
            <a:spAutoFit/>
          </a:bodyPr>
          <a:lstStyle/>
          <a:p>
            <a:pPr algn="ctr">
              <a:spcAft>
                <a:spcPts val="600"/>
              </a:spcAft>
              <a:defRPr/>
            </a:pPr>
            <a:r>
              <a:rPr lang="fr-FR" sz="1400" dirty="0"/>
              <a:t>ADAGE </a:t>
            </a:r>
            <a:r>
              <a:rPr lang="fr-FR" sz="1400" dirty="0" smtClean="0"/>
              <a:t>vous </a:t>
            </a:r>
            <a:r>
              <a:rPr lang="fr-FR" sz="1400" dirty="0"/>
              <a:t>permet de prendre connaissance de toutes les </a:t>
            </a:r>
            <a:r>
              <a:rPr lang="fr-FR" sz="1400" b="1" dirty="0" smtClean="0"/>
              <a:t>projets d’éducation artistique et culturelle (EAC) de vos équipes pédagogiques</a:t>
            </a:r>
            <a:r>
              <a:rPr lang="fr-FR" sz="1400" dirty="0" smtClean="0"/>
              <a:t>.</a:t>
            </a:r>
          </a:p>
          <a:p>
            <a:pPr algn="ctr">
              <a:spcAft>
                <a:spcPts val="600"/>
              </a:spcAft>
              <a:defRPr/>
            </a:pPr>
            <a:r>
              <a:rPr lang="fr-FR" sz="1400" dirty="0" smtClean="0"/>
              <a:t>L’application est conçue </a:t>
            </a:r>
            <a:r>
              <a:rPr lang="fr-FR" sz="1400" dirty="0"/>
              <a:t>pour faciliter le </a:t>
            </a:r>
            <a:r>
              <a:rPr lang="fr-FR" sz="1400" b="1" dirty="0" smtClean="0"/>
              <a:t>dialogue, </a:t>
            </a:r>
            <a:r>
              <a:rPr lang="fr-FR" sz="1400" dirty="0"/>
              <a:t>au sein de l’établissement entre pairs, avec la direction, </a:t>
            </a:r>
            <a:r>
              <a:rPr lang="fr-FR" sz="1400" dirty="0" smtClean="0"/>
              <a:t>avec les partenaires culturels, pour préparer les projets, </a:t>
            </a:r>
            <a:r>
              <a:rPr lang="fr-FR" sz="1400" dirty="0"/>
              <a:t>les budgets et les conseils d’administration ou encore les commissions pédagogiques</a:t>
            </a:r>
            <a:r>
              <a:rPr lang="fr-FR" sz="1400" dirty="0" smtClean="0"/>
              <a:t>.</a:t>
            </a:r>
          </a:p>
          <a:p>
            <a:pPr algn="ctr">
              <a:spcAft>
                <a:spcPts val="600"/>
              </a:spcAft>
              <a:defRPr/>
            </a:pPr>
            <a:r>
              <a:rPr lang="fr-FR" sz="1400" dirty="0" smtClean="0"/>
              <a:t>L’application permet de gérer les réservations des actions financées par la part collective du </a:t>
            </a:r>
            <a:r>
              <a:rPr lang="fr-FR" sz="1400" b="1" dirty="0" smtClean="0"/>
              <a:t>pass Culture.</a:t>
            </a:r>
          </a:p>
          <a:p>
            <a:pPr algn="ctr">
              <a:lnSpc>
                <a:spcPct val="100000"/>
              </a:lnSpc>
              <a:spcAft>
                <a:spcPts val="600"/>
              </a:spcAft>
              <a:defRPr/>
            </a:pPr>
            <a:r>
              <a:rPr lang="fr-FR" sz="1400" dirty="0" smtClean="0"/>
              <a:t>Les </a:t>
            </a:r>
            <a:r>
              <a:rPr lang="fr-FR" sz="1400" dirty="0"/>
              <a:t>informations renseignées alimentent les </a:t>
            </a:r>
            <a:r>
              <a:rPr lang="fr-FR" sz="1400" b="1" dirty="0"/>
              <a:t>attestations individuelles des parcours EAC des élèves. </a:t>
            </a:r>
            <a:endParaRPr sz="1400" b="1" dirty="0"/>
          </a:p>
        </p:txBody>
      </p:sp>
      <p:sp>
        <p:nvSpPr>
          <p:cNvPr id="6" name="Rectangle 5"/>
          <p:cNvSpPr/>
          <p:nvPr/>
        </p:nvSpPr>
        <p:spPr bwMode="auto">
          <a:xfrm>
            <a:off x="539552" y="3291830"/>
            <a:ext cx="8280919"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fr-FR" dirty="0"/>
              <a:t>Pour permettre la saisie la plus exhaustive possible, attribuez le profil « </a:t>
            </a:r>
            <a:r>
              <a:rPr lang="fr-FR" dirty="0" smtClean="0"/>
              <a:t>Rédacteur </a:t>
            </a:r>
            <a:r>
              <a:rPr lang="fr-FR" dirty="0"/>
              <a:t>de projets » aux professeurs de votre établissement.</a:t>
            </a:r>
            <a:endParaRPr dirty="0"/>
          </a:p>
          <a:p>
            <a:pPr algn="ctr">
              <a:defRPr/>
            </a:pPr>
            <a:r>
              <a:rPr lang="fr-FR" sz="1200" dirty="0"/>
              <a:t>Vidéo tutoriel  </a:t>
            </a:r>
            <a:r>
              <a:rPr lang="fr-FR" sz="1200" u="sng" dirty="0">
                <a:hlinkClick r:id="rId2" tooltip="https://www.dailymotion.com/video/x7ypdmf"/>
              </a:rPr>
              <a:t>https://www.dailymotion.com/video/x7ypdmf</a:t>
            </a:r>
            <a:r>
              <a:rPr lang="fr-FR" sz="1200" dirty="0"/>
              <a:t> (durée : 1mn17</a:t>
            </a:r>
            <a:r>
              <a:rPr lang="fr-FR" dirty="0"/>
              <a:t>)</a:t>
            </a:r>
            <a:endParaRPr dirty="0"/>
          </a:p>
        </p:txBody>
      </p:sp>
      <p:sp>
        <p:nvSpPr>
          <p:cNvPr id="4" name="Rectangle 3"/>
          <p:cNvSpPr/>
          <p:nvPr/>
        </p:nvSpPr>
        <p:spPr bwMode="auto">
          <a:xfrm>
            <a:off x="1115579" y="4497192"/>
            <a:ext cx="6624736" cy="338336"/>
          </a:xfrm>
          <a:prstGeom prst="rect">
            <a:avLst/>
          </a:prstGeom>
          <a:noFill/>
          <a:ln w="9525">
            <a:solidFill>
              <a:srgbClr val="7D8EB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rPr>
              <a:t>Les captures d’écran présentées dans ce guide sont fournies à titre d’exemple et les données sont fictives.</a:t>
            </a:r>
            <a:endParaRPr lang="fr-FR" sz="1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Rectangle 8"/>
          <p:cNvSpPr/>
          <p:nvPr/>
        </p:nvSpPr>
        <p:spPr bwMode="auto">
          <a:xfrm>
            <a:off x="1259632" y="311689"/>
            <a:ext cx="5226111" cy="276999"/>
          </a:xfrm>
          <a:prstGeom prst="rect">
            <a:avLst/>
          </a:prstGeom>
          <a:ln>
            <a:solidFill>
              <a:srgbClr val="5970B5"/>
            </a:solidFill>
            <a:prstDash val="dash"/>
          </a:ln>
        </p:spPr>
        <p:txBody>
          <a:bodyPr wrap="none">
            <a:spAutoFit/>
          </a:bodyPr>
          <a:lstStyle/>
          <a:p>
            <a:pPr>
              <a:defRPr/>
            </a:pPr>
            <a:r>
              <a:rPr lang="fr-FR" sz="1200" b="1" dirty="0">
                <a:solidFill>
                  <a:srgbClr val="5970B5"/>
                </a:solidFill>
              </a:rPr>
              <a:t>Page d’accueil de l’application avec le profil « chef d’établissement »</a:t>
            </a:r>
            <a:endParaRPr sz="1200" b="1" dirty="0">
              <a:solidFill>
                <a:srgbClr val="5970B5"/>
              </a:solidFill>
            </a:endParaRPr>
          </a:p>
        </p:txBody>
      </p:sp>
      <p:pic>
        <p:nvPicPr>
          <p:cNvPr id="4" name="Image 3"/>
          <p:cNvPicPr>
            <a:picLocks noChangeAspect="1"/>
          </p:cNvPicPr>
          <p:nvPr/>
        </p:nvPicPr>
        <p:blipFill>
          <a:blip r:embed="rId2"/>
          <a:stretch>
            <a:fillRect/>
          </a:stretch>
        </p:blipFill>
        <p:spPr>
          <a:xfrm>
            <a:off x="393935" y="843558"/>
            <a:ext cx="6228000" cy="3204457"/>
          </a:xfrm>
          <a:prstGeom prst="rect">
            <a:avLst/>
          </a:prstGeom>
          <a:ln w="19050">
            <a:solidFill>
              <a:srgbClr val="5970B5"/>
            </a:solidFill>
          </a:ln>
        </p:spPr>
      </p:pic>
      <p:sp>
        <p:nvSpPr>
          <p:cNvPr id="7" name="Rectangle 6"/>
          <p:cNvSpPr/>
          <p:nvPr/>
        </p:nvSpPr>
        <p:spPr>
          <a:xfrm>
            <a:off x="393935" y="843558"/>
            <a:ext cx="6227999" cy="3204457"/>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avec flèche vers la gauche 7"/>
          <p:cNvSpPr/>
          <p:nvPr/>
        </p:nvSpPr>
        <p:spPr bwMode="auto">
          <a:xfrm>
            <a:off x="6372200" y="588688"/>
            <a:ext cx="2520280" cy="3379190"/>
          </a:xfrm>
          <a:prstGeom prst="leftArrowCallout">
            <a:avLst>
              <a:gd name="adj1" fmla="val 7869"/>
              <a:gd name="adj2" fmla="val 6865"/>
              <a:gd name="adj3" fmla="val 13817"/>
              <a:gd name="adj4" fmla="val 81580"/>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fr-FR" sz="1050" dirty="0">
                <a:solidFill>
                  <a:schemeClr val="bg1"/>
                </a:solidFill>
                <a:latin typeface="+mj-lt"/>
                <a:ea typeface="+mj-ea"/>
                <a:cs typeface="+mj-cs"/>
              </a:rPr>
              <a:t>Les actions qui vous sont adressées :</a:t>
            </a:r>
            <a:endParaRPr dirty="0"/>
          </a:p>
          <a:p>
            <a:pPr algn="ctr">
              <a:defRPr/>
            </a:pPr>
            <a:r>
              <a:rPr lang="fr-FR" sz="1050" dirty="0">
                <a:solidFill>
                  <a:schemeClr val="bg1"/>
                </a:solidFill>
                <a:latin typeface="+mj-lt"/>
                <a:ea typeface="+mj-ea"/>
                <a:cs typeface="+mj-cs"/>
              </a:rPr>
              <a:t> </a:t>
            </a:r>
            <a:endParaRPr dirty="0"/>
          </a:p>
          <a:p>
            <a:pPr marL="171450" indent="-171450" algn="ctr">
              <a:buFontTx/>
              <a:buChar char="-"/>
              <a:defRPr/>
            </a:pPr>
            <a:r>
              <a:rPr lang="fr-FR" sz="1050" dirty="0">
                <a:solidFill>
                  <a:schemeClr val="bg1"/>
                </a:solidFill>
                <a:latin typeface="+mj-lt"/>
                <a:ea typeface="+mj-ea"/>
                <a:cs typeface="+mj-cs"/>
              </a:rPr>
              <a:t>« </a:t>
            </a:r>
            <a:r>
              <a:rPr lang="fr-FR" sz="1050" dirty="0" smtClean="0">
                <a:solidFill>
                  <a:schemeClr val="bg1"/>
                </a:solidFill>
                <a:latin typeface="+mj-lt"/>
                <a:ea typeface="+mj-ea"/>
                <a:cs typeface="+mj-cs"/>
              </a:rPr>
              <a:t>Valider </a:t>
            </a:r>
            <a:r>
              <a:rPr lang="fr-FR" sz="1050" dirty="0">
                <a:solidFill>
                  <a:schemeClr val="bg1"/>
                </a:solidFill>
                <a:latin typeface="+mj-lt"/>
                <a:ea typeface="+mj-ea"/>
                <a:cs typeface="+mj-cs"/>
              </a:rPr>
              <a:t>le projet » : l’équipe pédagogique demande en interne votre validation</a:t>
            </a:r>
            <a:endParaRPr dirty="0"/>
          </a:p>
          <a:p>
            <a:pPr marL="171450" indent="-171450" algn="ctr">
              <a:buFontTx/>
              <a:buChar char="-"/>
              <a:defRPr/>
            </a:pPr>
            <a:endParaRPr lang="fr-FR" sz="1050" dirty="0">
              <a:solidFill>
                <a:schemeClr val="bg1"/>
              </a:solidFill>
              <a:latin typeface="+mj-lt"/>
              <a:ea typeface="+mj-ea"/>
              <a:cs typeface="+mj-cs"/>
            </a:endParaRPr>
          </a:p>
          <a:p>
            <a:pPr marL="171450" indent="-171450" algn="ctr">
              <a:buFontTx/>
              <a:buChar char="-"/>
              <a:defRPr/>
            </a:pPr>
            <a:r>
              <a:rPr lang="fr-FR" sz="1050" dirty="0">
                <a:solidFill>
                  <a:schemeClr val="bg1"/>
                </a:solidFill>
                <a:latin typeface="+mj-lt"/>
                <a:ea typeface="+mj-ea"/>
                <a:cs typeface="+mj-cs"/>
              </a:rPr>
              <a:t>« Saisir un avis » : l’équipe pédagogique a </a:t>
            </a:r>
            <a:r>
              <a:rPr lang="fr-FR" sz="1050" dirty="0" smtClean="0">
                <a:solidFill>
                  <a:schemeClr val="bg1"/>
                </a:solidFill>
                <a:latin typeface="+mj-lt"/>
                <a:ea typeface="+mj-ea"/>
                <a:cs typeface="+mj-cs"/>
              </a:rPr>
              <a:t>candidaté à </a:t>
            </a:r>
            <a:r>
              <a:rPr lang="fr-FR" sz="1050" dirty="0">
                <a:solidFill>
                  <a:schemeClr val="bg1"/>
                </a:solidFill>
                <a:latin typeface="+mj-lt"/>
                <a:ea typeface="+mj-ea"/>
                <a:cs typeface="+mj-cs"/>
              </a:rPr>
              <a:t>un dispositif </a:t>
            </a:r>
            <a:r>
              <a:rPr lang="fr-FR" sz="1050" dirty="0" smtClean="0">
                <a:solidFill>
                  <a:schemeClr val="bg1"/>
                </a:solidFill>
                <a:latin typeface="+mj-lt"/>
                <a:ea typeface="+mj-ea"/>
                <a:cs typeface="+mj-cs"/>
              </a:rPr>
              <a:t>d’appel </a:t>
            </a:r>
            <a:r>
              <a:rPr lang="fr-FR" sz="1050" dirty="0">
                <a:solidFill>
                  <a:schemeClr val="bg1"/>
                </a:solidFill>
                <a:latin typeface="+mj-lt"/>
                <a:ea typeface="+mj-ea"/>
                <a:cs typeface="+mj-cs"/>
              </a:rPr>
              <a:t>à projets. La commission d’étude de la candidature souhaite votre avis. La demande d’avis s’affiche 7 jours avant la fin des inscriptions et </a:t>
            </a:r>
            <a:r>
              <a:rPr lang="fr-FR" sz="1050" b="1" dirty="0">
                <a:solidFill>
                  <a:schemeClr val="bg1"/>
                </a:solidFill>
                <a:latin typeface="+mj-lt"/>
                <a:ea typeface="+mj-ea"/>
                <a:cs typeface="+mj-cs"/>
              </a:rPr>
              <a:t>jusqu’à 7 jours après la fin des inscriptions.</a:t>
            </a:r>
            <a:endParaRPr b="1" dirty="0"/>
          </a:p>
        </p:txBody>
      </p:sp>
      <p:sp>
        <p:nvSpPr>
          <p:cNvPr id="10" name="Rectangle avec flèche vers le haut 9"/>
          <p:cNvSpPr/>
          <p:nvPr/>
        </p:nvSpPr>
        <p:spPr bwMode="auto">
          <a:xfrm>
            <a:off x="393935" y="3840748"/>
            <a:ext cx="6227999" cy="1035258"/>
          </a:xfrm>
          <a:prstGeom prst="upArrowCallout">
            <a:avLst/>
          </a:prstGeom>
          <a:solidFill>
            <a:srgbClr val="85C440"/>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spcBef>
                <a:spcPts val="600"/>
              </a:spcBef>
              <a:spcAft>
                <a:spcPts val="600"/>
              </a:spcAft>
              <a:defRPr/>
            </a:pPr>
            <a:r>
              <a:rPr lang="fr-FR" sz="1050" b="1" dirty="0" smtClean="0">
                <a:solidFill>
                  <a:schemeClr val="tx1"/>
                </a:solidFill>
                <a:latin typeface="+mj-lt"/>
                <a:ea typeface="+mj-ea"/>
                <a:cs typeface="+mj-cs"/>
              </a:rPr>
              <a:t>Portail </a:t>
            </a:r>
            <a:r>
              <a:rPr lang="fr-FR" sz="1050" b="1" dirty="0">
                <a:solidFill>
                  <a:schemeClr val="tx1"/>
                </a:solidFill>
                <a:latin typeface="+mj-lt"/>
                <a:ea typeface="+mj-ea"/>
                <a:cs typeface="+mj-cs"/>
              </a:rPr>
              <a:t>d’inscription </a:t>
            </a:r>
            <a:r>
              <a:rPr lang="fr-FR" sz="1050" b="1" dirty="0" smtClean="0">
                <a:solidFill>
                  <a:schemeClr val="tx1"/>
                </a:solidFill>
                <a:latin typeface="+mj-lt"/>
                <a:ea typeface="+mj-ea"/>
                <a:cs typeface="+mj-cs"/>
              </a:rPr>
              <a:t>à </a:t>
            </a:r>
            <a:r>
              <a:rPr lang="fr-FR" sz="1050" b="1" dirty="0">
                <a:solidFill>
                  <a:schemeClr val="tx1"/>
                </a:solidFill>
                <a:latin typeface="+mj-lt"/>
                <a:ea typeface="+mj-ea"/>
                <a:cs typeface="+mj-cs"/>
              </a:rPr>
              <a:t>des </a:t>
            </a:r>
            <a:r>
              <a:rPr lang="fr-FR" sz="1050" b="1" dirty="0" smtClean="0">
                <a:solidFill>
                  <a:schemeClr val="tx1"/>
                </a:solidFill>
                <a:latin typeface="+mj-lt"/>
                <a:ea typeface="+mj-ea"/>
                <a:cs typeface="+mj-cs"/>
              </a:rPr>
              <a:t>dispositifs. </a:t>
            </a:r>
            <a:r>
              <a:rPr lang="fr-FR" sz="1050" dirty="0" smtClean="0">
                <a:solidFill>
                  <a:schemeClr val="tx1"/>
                </a:solidFill>
                <a:latin typeface="+mj-lt"/>
                <a:ea typeface="+mj-ea"/>
                <a:cs typeface="+mj-cs"/>
              </a:rPr>
              <a:t>L’année de réalisation des projets est indiquée à gauche.</a:t>
            </a:r>
          </a:p>
          <a:p>
            <a:pPr algn="ctr">
              <a:defRPr/>
            </a:pPr>
            <a:r>
              <a:rPr lang="fr-FR" sz="1050" dirty="0" smtClean="0">
                <a:solidFill>
                  <a:schemeClr val="tx1"/>
                </a:solidFill>
                <a:latin typeface="+mj-lt"/>
                <a:ea typeface="+mj-ea"/>
                <a:cs typeface="+mj-cs"/>
              </a:rPr>
              <a:t>Plus d’information dans l’onglet Aide, «</a:t>
            </a:r>
            <a:r>
              <a:rPr lang="fr-FR" sz="900" dirty="0">
                <a:solidFill>
                  <a:schemeClr val="tx1"/>
                </a:solidFill>
                <a:latin typeface="+mj-lt"/>
                <a:ea typeface="+mj-ea"/>
                <a:cs typeface="+mj-cs"/>
              </a:rPr>
              <a:t> </a:t>
            </a:r>
            <a:r>
              <a:rPr lang="fr-FR" sz="1050" dirty="0" smtClean="0">
                <a:solidFill>
                  <a:schemeClr val="tx1"/>
                </a:solidFill>
                <a:latin typeface="+mj-lt"/>
                <a:ea typeface="+mj-ea"/>
                <a:cs typeface="+mj-cs"/>
              </a:rPr>
              <a:t>Je renseigne et modifie mes projets</a:t>
            </a:r>
            <a:r>
              <a:rPr lang="fr-FR" sz="900" dirty="0">
                <a:solidFill>
                  <a:schemeClr val="tx1"/>
                </a:solidFill>
                <a:latin typeface="+mj-lt"/>
                <a:ea typeface="+mj-ea"/>
                <a:cs typeface="+mj-cs"/>
              </a:rPr>
              <a:t>  </a:t>
            </a:r>
            <a:r>
              <a:rPr lang="fr-FR" sz="1050" dirty="0" smtClean="0">
                <a:solidFill>
                  <a:schemeClr val="tx1"/>
                </a:solidFill>
                <a:latin typeface="+mj-lt"/>
                <a:ea typeface="+mj-ea"/>
                <a:cs typeface="+mj-cs"/>
              </a:rPr>
              <a:t>».</a:t>
            </a:r>
            <a:endParaRPr dirty="0">
              <a:solidFill>
                <a:schemeClr val="tx1"/>
              </a:solidFill>
              <a:latin typeface="+mj-lt"/>
            </a:endParaRPr>
          </a:p>
        </p:txBody>
      </p:sp>
      <p:sp>
        <p:nvSpPr>
          <p:cNvPr id="11" name="Rectangle avec flèche vers le bas 10"/>
          <p:cNvSpPr/>
          <p:nvPr/>
        </p:nvSpPr>
        <p:spPr bwMode="auto">
          <a:xfrm>
            <a:off x="251520" y="123478"/>
            <a:ext cx="849230" cy="720080"/>
          </a:xfrm>
          <a:prstGeom prst="downArrowCallout">
            <a:avLst>
              <a:gd name="adj1" fmla="val 16895"/>
              <a:gd name="adj2" fmla="val 17776"/>
              <a:gd name="adj3" fmla="val 18980"/>
              <a:gd name="adj4" fmla="val 75157"/>
            </a:avLst>
          </a:prstGeom>
          <a:solidFill>
            <a:srgbClr val="7D8EBE"/>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solidFill>
                  <a:schemeClr val="bg1"/>
                </a:solidFill>
              </a:rPr>
              <a:t>Cliquez sur l’icône pour revenir à la page d’accueil</a:t>
            </a:r>
            <a:endParaRPr lang="fr-FR" sz="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rotWithShape="1">
          <a:blip r:embed="rId3"/>
          <a:srcRect t="17040"/>
          <a:stretch/>
        </p:blipFill>
        <p:spPr>
          <a:xfrm>
            <a:off x="395536" y="1995686"/>
            <a:ext cx="8568000" cy="2033968"/>
          </a:xfrm>
          <a:prstGeom prst="rect">
            <a:avLst/>
          </a:prstGeom>
          <a:ln w="28575">
            <a:solidFill>
              <a:srgbClr val="5970B5"/>
            </a:solidFill>
          </a:ln>
        </p:spPr>
      </p:pic>
      <p:sp>
        <p:nvSpPr>
          <p:cNvPr id="22" name="Rectangle 21"/>
          <p:cNvSpPr/>
          <p:nvPr/>
        </p:nvSpPr>
        <p:spPr bwMode="auto">
          <a:xfrm>
            <a:off x="395536" y="1995687"/>
            <a:ext cx="8568000" cy="2033968"/>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avec flèche vers le haut 7"/>
          <p:cNvSpPr/>
          <p:nvPr/>
        </p:nvSpPr>
        <p:spPr bwMode="auto">
          <a:xfrm>
            <a:off x="313377" y="3632599"/>
            <a:ext cx="2444886" cy="1296144"/>
          </a:xfrm>
          <a:prstGeom prst="upArrowCallout">
            <a:avLst>
              <a:gd name="adj1" fmla="val 26077"/>
              <a:gd name="adj2" fmla="val 25000"/>
              <a:gd name="adj3" fmla="val 25000"/>
              <a:gd name="adj4" fmla="val 64977"/>
            </a:avLst>
          </a:prstGeom>
          <a:solidFill>
            <a:srgbClr val="85C440"/>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dirty="0">
                <a:solidFill>
                  <a:schemeClr val="tx1"/>
                </a:solidFill>
                <a:latin typeface="+mj-lt"/>
                <a:ea typeface="+mj-ea"/>
                <a:cs typeface="+mj-cs"/>
              </a:rPr>
              <a:t>Chorale, classe orchestre, classe à horaires aménagés, enseignements optionnels et de spécialité, etc.</a:t>
            </a:r>
          </a:p>
        </p:txBody>
      </p:sp>
      <p:sp>
        <p:nvSpPr>
          <p:cNvPr id="7" name="Titre 1"/>
          <p:cNvSpPr txBox="1"/>
          <p:nvPr/>
        </p:nvSpPr>
        <p:spPr bwMode="gray">
          <a:xfrm>
            <a:off x="2988850" y="248507"/>
            <a:ext cx="5763751" cy="1027099"/>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lnSpc>
                <a:spcPct val="100000"/>
              </a:lnSpc>
              <a:defRPr/>
            </a:pPr>
            <a:endParaRPr lang="fr-FR" sz="1050" b="0" dirty="0" smtClean="0"/>
          </a:p>
          <a:p>
            <a:pPr>
              <a:lnSpc>
                <a:spcPts val="1400"/>
              </a:lnSpc>
              <a:spcAft>
                <a:spcPts val="600"/>
              </a:spcAft>
              <a:defRPr/>
            </a:pPr>
            <a:r>
              <a:rPr lang="fr-FR" sz="1050" b="0" dirty="0"/>
              <a:t>La page </a:t>
            </a:r>
            <a:r>
              <a:rPr lang="fr-FR" sz="1000" b="0" dirty="0" smtClean="0"/>
              <a:t>Volet culture du projet d‘établissement </a:t>
            </a:r>
            <a:r>
              <a:rPr lang="fr-FR" sz="1050" b="0" dirty="0" smtClean="0"/>
              <a:t>regroupe </a:t>
            </a:r>
            <a:r>
              <a:rPr lang="fr-FR" sz="1050" dirty="0"/>
              <a:t>l’ensemble des projets d’éducation artistique et culturelle portés par les équipes pédagogiques de </a:t>
            </a:r>
            <a:r>
              <a:rPr lang="fr-FR" sz="1050" dirty="0" smtClean="0"/>
              <a:t>l’établissement.</a:t>
            </a:r>
            <a:endParaRPr lang="fr-FR" sz="1050" dirty="0"/>
          </a:p>
          <a:p>
            <a:pPr>
              <a:lnSpc>
                <a:spcPts val="1400"/>
              </a:lnSpc>
              <a:defRPr/>
            </a:pPr>
            <a:r>
              <a:rPr lang="fr-FR" sz="1050" b="0" dirty="0"/>
              <a:t>Elle vous permet de prendre connaissance de</a:t>
            </a:r>
            <a:r>
              <a:rPr lang="fr-FR" sz="1050" dirty="0"/>
              <a:t> toutes les initiatives au sein de votre </a:t>
            </a:r>
            <a:r>
              <a:rPr lang="fr-FR" sz="1050" dirty="0" smtClean="0"/>
              <a:t>établissement</a:t>
            </a:r>
            <a:r>
              <a:rPr lang="fr-FR" sz="1050" b="0" dirty="0" smtClean="0"/>
              <a:t>, mais </a:t>
            </a:r>
            <a:r>
              <a:rPr lang="fr-FR" sz="1050" b="0" dirty="0"/>
              <a:t>aussi, de </a:t>
            </a:r>
            <a:r>
              <a:rPr lang="fr-FR" sz="1050" dirty="0"/>
              <a:t>renseigner, modifier, annuler ou supprimer </a:t>
            </a:r>
            <a:r>
              <a:rPr lang="fr-FR" sz="1050" b="0" dirty="0"/>
              <a:t>des projets. </a:t>
            </a:r>
          </a:p>
          <a:p>
            <a:pPr>
              <a:lnSpc>
                <a:spcPct val="100000"/>
              </a:lnSpc>
              <a:defRPr/>
            </a:pPr>
            <a:endParaRPr lang="fr-FR" sz="1050" dirty="0"/>
          </a:p>
          <a:p>
            <a:pPr>
              <a:lnSpc>
                <a:spcPct val="100000"/>
              </a:lnSpc>
              <a:spcAft>
                <a:spcPts val="600"/>
              </a:spcAft>
              <a:defRPr/>
            </a:pPr>
            <a:r>
              <a:rPr lang="fr-FR" sz="1050" b="0" dirty="0" smtClean="0"/>
              <a:t>.</a:t>
            </a:r>
            <a:r>
              <a:rPr lang="fr-FR" sz="1050" b="0" dirty="0"/>
              <a:t> Cliquez sur «Projets EAC », puis « Les projets ». </a:t>
            </a:r>
          </a:p>
          <a:p>
            <a:pPr>
              <a:lnSpc>
                <a:spcPct val="100000"/>
              </a:lnSpc>
              <a:spcAft>
                <a:spcPts val="600"/>
              </a:spcAft>
              <a:defRPr/>
            </a:pPr>
            <a:endParaRPr lang="fr-FR" sz="1050" b="0" dirty="0"/>
          </a:p>
        </p:txBody>
      </p:sp>
      <p:sp>
        <p:nvSpPr>
          <p:cNvPr id="9" name="Rectangle avec flèche vers le haut 8"/>
          <p:cNvSpPr/>
          <p:nvPr/>
        </p:nvSpPr>
        <p:spPr bwMode="auto">
          <a:xfrm>
            <a:off x="2934438" y="3632599"/>
            <a:ext cx="3240360" cy="1296144"/>
          </a:xfrm>
          <a:prstGeom prst="upArrowCallout">
            <a:avLst>
              <a:gd name="adj1" fmla="val 26077"/>
              <a:gd name="adj2" fmla="val 25000"/>
              <a:gd name="adj3" fmla="val 25000"/>
              <a:gd name="adj4" fmla="val 64977"/>
            </a:avLst>
          </a:prstGeom>
          <a:solidFill>
            <a:srgbClr val="9EAEDA"/>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dirty="0">
                <a:solidFill>
                  <a:schemeClr val="tx1"/>
                </a:solidFill>
                <a:latin typeface="+mj-lt"/>
                <a:ea typeface="+mj-ea"/>
                <a:cs typeface="+mj-cs"/>
              </a:rPr>
              <a:t>Projets pédagogiques liés à des dispositifs : </a:t>
            </a:r>
            <a:r>
              <a:rPr lang="fr-FR" sz="1050" dirty="0" smtClean="0">
                <a:solidFill>
                  <a:schemeClr val="tx1"/>
                </a:solidFill>
                <a:latin typeface="+mj-lt"/>
                <a:ea typeface="+mj-ea"/>
                <a:cs typeface="+mj-cs"/>
              </a:rPr>
              <a:t>Goncourt </a:t>
            </a:r>
            <a:r>
              <a:rPr lang="fr-FR" sz="1050" dirty="0">
                <a:solidFill>
                  <a:schemeClr val="tx1"/>
                </a:solidFill>
                <a:latin typeface="+mj-lt"/>
                <a:ea typeface="+mj-ea"/>
                <a:cs typeface="+mj-cs"/>
              </a:rPr>
              <a:t>des lycéens, Concours national de la résistance, Création en cours, appels à projets académiques, etc</a:t>
            </a:r>
            <a:r>
              <a:rPr lang="fr-FR" sz="1050" dirty="0" smtClean="0">
                <a:solidFill>
                  <a:schemeClr val="tx1"/>
                </a:solidFill>
                <a:latin typeface="+mj-lt"/>
                <a:ea typeface="+mj-ea"/>
                <a:cs typeface="+mj-cs"/>
              </a:rPr>
              <a:t>.</a:t>
            </a:r>
          </a:p>
        </p:txBody>
      </p:sp>
      <p:sp>
        <p:nvSpPr>
          <p:cNvPr id="10" name="Rectangle avec flèche vers le haut 9"/>
          <p:cNvSpPr/>
          <p:nvPr/>
        </p:nvSpPr>
        <p:spPr bwMode="auto">
          <a:xfrm>
            <a:off x="6250357" y="3632599"/>
            <a:ext cx="2814123" cy="1296144"/>
          </a:xfrm>
          <a:prstGeom prst="upArrowCallout">
            <a:avLst>
              <a:gd name="adj1" fmla="val 26077"/>
              <a:gd name="adj2" fmla="val 25000"/>
              <a:gd name="adj3" fmla="val 25000"/>
              <a:gd name="adj4" fmla="val 64977"/>
            </a:avLst>
          </a:prstGeom>
          <a:solidFill>
            <a:srgbClr val="CF99CA"/>
          </a:solidFill>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dirty="0" smtClean="0">
                <a:solidFill>
                  <a:schemeClr val="tx1"/>
                </a:solidFill>
                <a:latin typeface="+mj-lt"/>
                <a:ea typeface="+mj-ea"/>
                <a:cs typeface="+mj-cs"/>
              </a:rPr>
              <a:t>Les Autres projets n’entrent pas dans les deux premières catégories et sont </a:t>
            </a:r>
            <a:r>
              <a:rPr lang="fr-FR" sz="1050" dirty="0">
                <a:solidFill>
                  <a:schemeClr val="tx1"/>
                </a:solidFill>
                <a:latin typeface="+mj-lt"/>
                <a:ea typeface="+mj-ea"/>
                <a:cs typeface="+mj-cs"/>
              </a:rPr>
              <a:t>définis de manière générique : projet articulant les trois piliers de l’EAC, </a:t>
            </a:r>
            <a:r>
              <a:rPr lang="fr-FR" sz="1050" dirty="0" smtClean="0">
                <a:solidFill>
                  <a:schemeClr val="tx1"/>
                </a:solidFill>
                <a:latin typeface="+mj-lt"/>
                <a:ea typeface="+mj-ea"/>
                <a:cs typeface="+mj-cs"/>
              </a:rPr>
              <a:t>rencontre </a:t>
            </a:r>
            <a:r>
              <a:rPr lang="fr-FR" sz="1050" dirty="0">
                <a:solidFill>
                  <a:schemeClr val="tx1"/>
                </a:solidFill>
                <a:latin typeface="+mj-lt"/>
                <a:ea typeface="+mj-ea"/>
                <a:cs typeface="+mj-cs"/>
              </a:rPr>
              <a:t>avec des artistes, etc.</a:t>
            </a:r>
          </a:p>
        </p:txBody>
      </p:sp>
      <p:sp>
        <p:nvSpPr>
          <p:cNvPr id="11" name="Rectangle 10"/>
          <p:cNvSpPr/>
          <p:nvPr/>
        </p:nvSpPr>
        <p:spPr>
          <a:xfrm>
            <a:off x="2523943" y="1304289"/>
            <a:ext cx="6228658" cy="626368"/>
          </a:xfrm>
          <a:prstGeom prst="rect">
            <a:avLst/>
          </a:prstGeom>
          <a:solidFill>
            <a:srgbClr val="D81F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ATTENTION : LES APPELS </a:t>
            </a:r>
            <a:r>
              <a:rPr lang="fr-FR" sz="1000" b="1" dirty="0" smtClean="0">
                <a:solidFill>
                  <a:schemeClr val="bg1"/>
                </a:solidFill>
              </a:rPr>
              <a:t>À </a:t>
            </a:r>
            <a:r>
              <a:rPr lang="fr-FR" sz="1000" b="1" dirty="0">
                <a:solidFill>
                  <a:schemeClr val="bg1"/>
                </a:solidFill>
              </a:rPr>
              <a:t>PROJETS SONT DES INSCRIPTIONS VIA ADAGE. </a:t>
            </a:r>
            <a:endParaRPr lang="fr-FR" sz="1000" b="1" dirty="0" smtClean="0">
              <a:solidFill>
                <a:schemeClr val="bg1"/>
              </a:solidFill>
            </a:endParaRPr>
          </a:p>
          <a:p>
            <a:pPr algn="ctr"/>
            <a:r>
              <a:rPr lang="fr-FR" sz="1000" b="1" dirty="0" smtClean="0">
                <a:solidFill>
                  <a:schemeClr val="bg1"/>
                </a:solidFill>
              </a:rPr>
              <a:t>TOUS </a:t>
            </a:r>
            <a:r>
              <a:rPr lang="fr-FR" sz="1000" b="1" dirty="0">
                <a:solidFill>
                  <a:schemeClr val="bg1"/>
                </a:solidFill>
              </a:rPr>
              <a:t>LES AUTRES PROJETS SONT </a:t>
            </a:r>
            <a:r>
              <a:rPr lang="fr-FR" sz="1000" b="1" dirty="0" smtClean="0">
                <a:solidFill>
                  <a:schemeClr val="bg1"/>
                </a:solidFill>
              </a:rPr>
              <a:t>DÉCLARATIFS </a:t>
            </a:r>
            <a:r>
              <a:rPr lang="fr-FR" sz="1000" b="1" dirty="0">
                <a:solidFill>
                  <a:schemeClr val="bg1"/>
                </a:solidFill>
              </a:rPr>
              <a:t>et ne valent pas inscription à un </a:t>
            </a:r>
            <a:r>
              <a:rPr lang="fr-FR" sz="1000" b="1" dirty="0" smtClean="0">
                <a:solidFill>
                  <a:schemeClr val="bg1"/>
                </a:solidFill>
              </a:rPr>
              <a:t>dispositif.</a:t>
            </a:r>
            <a:endParaRPr lang="fr-FR" sz="1000" b="1" dirty="0">
              <a:solidFill>
                <a:schemeClr val="bg1"/>
              </a:solidFill>
            </a:endParaRPr>
          </a:p>
        </p:txBody>
      </p:sp>
      <p:grpSp>
        <p:nvGrpSpPr>
          <p:cNvPr id="15" name="Groupe 14"/>
          <p:cNvGrpSpPr/>
          <p:nvPr/>
        </p:nvGrpSpPr>
        <p:grpSpPr>
          <a:xfrm>
            <a:off x="1256882" y="409721"/>
            <a:ext cx="1658934" cy="1513957"/>
            <a:chOff x="1262546" y="457981"/>
            <a:chExt cx="1726187" cy="1716891"/>
          </a:xfrm>
        </p:grpSpPr>
        <p:pic>
          <p:nvPicPr>
            <p:cNvPr id="18" name="Image 17"/>
            <p:cNvPicPr>
              <a:picLocks noChangeAspect="1"/>
            </p:cNvPicPr>
            <p:nvPr/>
          </p:nvPicPr>
          <p:blipFill rotWithShape="1">
            <a:blip r:embed="rId4"/>
            <a:srcRect l="5447" r="5562"/>
            <a:stretch/>
          </p:blipFill>
          <p:spPr>
            <a:xfrm>
              <a:off x="1265407" y="500466"/>
              <a:ext cx="1198835" cy="1674406"/>
            </a:xfrm>
            <a:prstGeom prst="rect">
              <a:avLst/>
            </a:prstGeom>
            <a:ln w="19050">
              <a:solidFill>
                <a:srgbClr val="5970B5"/>
              </a:solidFill>
            </a:ln>
          </p:spPr>
        </p:pic>
        <p:sp>
          <p:nvSpPr>
            <p:cNvPr id="19" name="Flèche vers le bas 18"/>
            <p:cNvSpPr/>
            <p:nvPr/>
          </p:nvSpPr>
          <p:spPr>
            <a:xfrm rot="5400000">
              <a:off x="2315858" y="269737"/>
              <a:ext cx="484632" cy="861119"/>
            </a:xfrm>
            <a:prstGeom prst="downArrow">
              <a:avLst/>
            </a:prstGeom>
            <a:solidFill>
              <a:srgbClr val="7BF428"/>
            </a:solidFill>
            <a:ln w="19050">
              <a:solidFill>
                <a:srgbClr val="597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bwMode="auto">
            <a:xfrm>
              <a:off x="1262546" y="942609"/>
              <a:ext cx="714147" cy="237242"/>
            </a:xfrm>
            <a:prstGeom prst="rect">
              <a:avLst/>
            </a:prstGeom>
            <a:noFill/>
            <a:ln w="19050">
              <a:solidFill>
                <a:srgbClr val="7BF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Rectangle avec flèche vers la gauche 20"/>
          <p:cNvSpPr/>
          <p:nvPr/>
        </p:nvSpPr>
        <p:spPr bwMode="auto">
          <a:xfrm>
            <a:off x="5148064" y="1983912"/>
            <a:ext cx="1620180" cy="592905"/>
          </a:xfrm>
          <a:prstGeom prst="leftArrowCallout">
            <a:avLst>
              <a:gd name="adj1" fmla="val 27448"/>
              <a:gd name="adj2" fmla="val 25000"/>
              <a:gd name="adj3" fmla="val 25000"/>
              <a:gd name="adj4" fmla="val 84991"/>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b="1" dirty="0">
                <a:solidFill>
                  <a:schemeClr val="bg1"/>
                </a:solidFill>
                <a:latin typeface="+mj-lt"/>
                <a:ea typeface="+mj-ea"/>
                <a:cs typeface="+mj-cs"/>
              </a:rPr>
              <a:t>Choisir l’année</a:t>
            </a:r>
          </a:p>
          <a:p>
            <a:pPr algn="ctr">
              <a:defRPr/>
            </a:pPr>
            <a:r>
              <a:rPr lang="fr-FR" sz="1050" b="1" dirty="0" smtClean="0">
                <a:solidFill>
                  <a:schemeClr val="bg1"/>
                </a:solidFill>
                <a:latin typeface="+mj-lt"/>
                <a:ea typeface="+mj-ea"/>
                <a:cs typeface="+mj-cs"/>
              </a:rPr>
              <a:t>de réalisation des projets</a:t>
            </a:r>
            <a:endParaRPr dirty="0"/>
          </a:p>
        </p:txBody>
      </p:sp>
      <p:sp>
        <p:nvSpPr>
          <p:cNvPr id="12" name="Rectangle 11"/>
          <p:cNvSpPr/>
          <p:nvPr/>
        </p:nvSpPr>
        <p:spPr>
          <a:xfrm>
            <a:off x="1241337" y="58448"/>
            <a:ext cx="3070071" cy="276999"/>
          </a:xfrm>
          <a:prstGeom prst="rect">
            <a:avLst/>
          </a:prstGeom>
          <a:ln>
            <a:solidFill>
              <a:srgbClr val="5970B5"/>
            </a:solidFill>
            <a:prstDash val="dash"/>
          </a:ln>
        </p:spPr>
        <p:txBody>
          <a:bodyPr wrap="none">
            <a:spAutoFit/>
          </a:bodyPr>
          <a:lstStyle/>
          <a:p>
            <a:r>
              <a:rPr lang="fr-FR" sz="1200" b="1" dirty="0">
                <a:solidFill>
                  <a:srgbClr val="5970B5"/>
                </a:solidFill>
              </a:rPr>
              <a:t>Volet culture du projet d‘établissement </a:t>
            </a:r>
          </a:p>
        </p:txBody>
      </p:sp>
    </p:spTree>
    <p:extLst>
      <p:ext uri="{BB962C8B-B14F-4D97-AF65-F5344CB8AC3E}">
        <p14:creationId xmlns:p14="http://schemas.microsoft.com/office/powerpoint/2010/main" val="361645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 name="Image 1"/>
          <p:cNvPicPr>
            <a:picLocks noChangeAspect="1"/>
          </p:cNvPicPr>
          <p:nvPr/>
        </p:nvPicPr>
        <p:blipFill rotWithShape="1">
          <a:blip r:embed="rId2"/>
          <a:srcRect l="1269" r="939"/>
          <a:stretch/>
        </p:blipFill>
        <p:spPr bwMode="auto">
          <a:xfrm>
            <a:off x="3024104" y="931180"/>
            <a:ext cx="5544616" cy="3591179"/>
          </a:xfrm>
          <a:prstGeom prst="rect">
            <a:avLst/>
          </a:prstGeom>
          <a:ln w="19050">
            <a:solidFill>
              <a:srgbClr val="4663B4"/>
            </a:solidFill>
          </a:ln>
        </p:spPr>
      </p:pic>
      <p:sp>
        <p:nvSpPr>
          <p:cNvPr id="11" name="Rectangle 10"/>
          <p:cNvSpPr/>
          <p:nvPr/>
        </p:nvSpPr>
        <p:spPr bwMode="auto">
          <a:xfrm>
            <a:off x="424479" y="1347614"/>
            <a:ext cx="2347321" cy="2758312"/>
          </a:xfrm>
          <a:prstGeom prst="rect">
            <a:avLst/>
          </a:prstGeom>
          <a:noFill/>
          <a:ln>
            <a:solidFill>
              <a:srgbClr val="7D8EBE"/>
            </a:solidFill>
            <a:prstDash val="sysDot"/>
          </a:ln>
          <a:effectLst/>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smtClean="0">
                <a:solidFill>
                  <a:schemeClr val="tx1"/>
                </a:solidFill>
                <a:latin typeface="+mj-lt"/>
                <a:ea typeface="+mj-ea"/>
                <a:cs typeface="+mj-cs"/>
              </a:rPr>
              <a:t>Pour </a:t>
            </a:r>
            <a:r>
              <a:rPr lang="fr-FR" sz="1050" dirty="0" smtClean="0">
                <a:solidFill>
                  <a:srgbClr val="4663B4"/>
                </a:solidFill>
              </a:rPr>
              <a:t>les dispositifs</a:t>
            </a:r>
            <a:r>
              <a:rPr lang="fr-FR" sz="1050" b="1" dirty="0" smtClean="0">
                <a:solidFill>
                  <a:srgbClr val="4663B4"/>
                </a:solidFill>
              </a:rPr>
              <a:t> hors des appels à projets</a:t>
            </a:r>
            <a:r>
              <a:rPr lang="fr-FR" sz="1050" dirty="0" smtClean="0">
                <a:solidFill>
                  <a:schemeClr val="tx1"/>
                </a:solidFill>
              </a:rPr>
              <a:t> </a:t>
            </a:r>
            <a:r>
              <a:rPr lang="fr-FR" sz="1050" dirty="0">
                <a:solidFill>
                  <a:schemeClr val="tx1"/>
                </a:solidFill>
              </a:rPr>
              <a:t>et </a:t>
            </a:r>
            <a:r>
              <a:rPr lang="fr-FR" sz="1050" dirty="0">
                <a:solidFill>
                  <a:srgbClr val="B35BAA"/>
                </a:solidFill>
              </a:rPr>
              <a:t>les </a:t>
            </a:r>
            <a:r>
              <a:rPr lang="fr-FR" sz="1050" dirty="0" smtClean="0">
                <a:solidFill>
                  <a:srgbClr val="B35BAA"/>
                </a:solidFill>
              </a:rPr>
              <a:t>autres projets </a:t>
            </a:r>
            <a:r>
              <a:rPr lang="fr-FR" sz="1050" dirty="0" smtClean="0">
                <a:solidFill>
                  <a:schemeClr val="tx1"/>
                </a:solidFill>
              </a:rPr>
              <a:t>:</a:t>
            </a:r>
            <a:endParaRPr dirty="0"/>
          </a:p>
          <a:p>
            <a:pPr algn="ctr">
              <a:defRPr/>
            </a:pPr>
            <a:r>
              <a:rPr lang="fr-FR" sz="1050" dirty="0">
                <a:solidFill>
                  <a:schemeClr val="tx1"/>
                </a:solidFill>
                <a:latin typeface="+mj-lt"/>
                <a:ea typeface="+mj-ea"/>
                <a:cs typeface="+mj-cs"/>
              </a:rPr>
              <a:t> </a:t>
            </a:r>
            <a:endParaRPr dirty="0"/>
          </a:p>
          <a:p>
            <a:pPr algn="ctr">
              <a:defRPr/>
            </a:pPr>
            <a:r>
              <a:rPr lang="fr-FR" sz="1050" dirty="0">
                <a:solidFill>
                  <a:schemeClr val="tx1"/>
                </a:solidFill>
                <a:latin typeface="+mj-lt"/>
                <a:ea typeface="+mj-ea"/>
                <a:cs typeface="+mj-cs"/>
              </a:rPr>
              <a:t>Les équipes pédagogiques peuvent renseigner un budget prévisionnel et demander </a:t>
            </a:r>
            <a:r>
              <a:rPr lang="fr-FR" sz="1050" dirty="0" smtClean="0">
                <a:solidFill>
                  <a:schemeClr val="tx1"/>
                </a:solidFill>
                <a:latin typeface="+mj-lt"/>
                <a:ea typeface="+mj-ea"/>
                <a:cs typeface="+mj-cs"/>
              </a:rPr>
              <a:t>votre validation.</a:t>
            </a:r>
          </a:p>
          <a:p>
            <a:pPr algn="ctr">
              <a:defRPr/>
            </a:pPr>
            <a:r>
              <a:rPr lang="fr-FR" sz="1050" dirty="0" smtClean="0">
                <a:solidFill>
                  <a:schemeClr val="tx1"/>
                </a:solidFill>
                <a:latin typeface="+mj-lt"/>
                <a:ea typeface="+mj-ea"/>
                <a:cs typeface="+mj-cs"/>
              </a:rPr>
              <a:t> </a:t>
            </a:r>
            <a:endParaRPr lang="fr-FR" sz="1050" dirty="0">
              <a:solidFill>
                <a:schemeClr val="tx1"/>
              </a:solidFill>
              <a:latin typeface="+mj-lt"/>
              <a:ea typeface="+mj-ea"/>
              <a:cs typeface="+mj-cs"/>
            </a:endParaRPr>
          </a:p>
          <a:p>
            <a:pPr algn="ctr">
              <a:defRPr/>
            </a:pPr>
            <a:r>
              <a:rPr lang="fr-FR" sz="1050" dirty="0">
                <a:solidFill>
                  <a:schemeClr val="tx1"/>
                </a:solidFill>
                <a:latin typeface="+mj-lt"/>
                <a:ea typeface="+mj-ea"/>
                <a:cs typeface="+mj-cs"/>
              </a:rPr>
              <a:t>Le budget est destiné au </a:t>
            </a:r>
            <a:r>
              <a:rPr lang="fr-FR" sz="1050" b="1" dirty="0">
                <a:solidFill>
                  <a:schemeClr val="tx1"/>
                </a:solidFill>
                <a:latin typeface="+mj-lt"/>
                <a:ea typeface="+mj-ea"/>
                <a:cs typeface="+mj-cs"/>
              </a:rPr>
              <a:t>dialogue interne au sein de l’établissement</a:t>
            </a:r>
            <a:r>
              <a:rPr lang="fr-FR" sz="1050" dirty="0">
                <a:solidFill>
                  <a:schemeClr val="tx1"/>
                </a:solidFill>
                <a:latin typeface="+mj-lt"/>
                <a:ea typeface="+mj-ea"/>
                <a:cs typeface="+mj-cs"/>
              </a:rPr>
              <a:t> (direction, collègues, gestionnaire, commission pédagogique, CA).</a:t>
            </a:r>
            <a:endParaRPr dirty="0"/>
          </a:p>
          <a:p>
            <a:pPr algn="ctr">
              <a:defRPr/>
            </a:pPr>
            <a:endParaRPr lang="fr-FR" sz="1050" dirty="0">
              <a:solidFill>
                <a:schemeClr val="tx1"/>
              </a:solidFill>
              <a:latin typeface="+mj-lt"/>
              <a:ea typeface="+mj-ea"/>
              <a:cs typeface="+mj-cs"/>
            </a:endParaRPr>
          </a:p>
          <a:p>
            <a:pPr algn="ctr">
              <a:defRPr/>
            </a:pPr>
            <a:r>
              <a:rPr lang="fr-FR" sz="1050" dirty="0">
                <a:solidFill>
                  <a:schemeClr val="tx1"/>
                </a:solidFill>
                <a:latin typeface="+mj-lt"/>
                <a:ea typeface="+mj-ea"/>
                <a:cs typeface="+mj-cs"/>
              </a:rPr>
              <a:t>Il est modifiable à tout moment.</a:t>
            </a:r>
            <a:endParaRPr dirty="0"/>
          </a:p>
        </p:txBody>
      </p:sp>
      <p:sp>
        <p:nvSpPr>
          <p:cNvPr id="5" name="Rectangle 4"/>
          <p:cNvSpPr/>
          <p:nvPr/>
        </p:nvSpPr>
        <p:spPr bwMode="auto">
          <a:xfrm>
            <a:off x="424479" y="929927"/>
            <a:ext cx="1665841" cy="276999"/>
          </a:xfrm>
          <a:prstGeom prst="rect">
            <a:avLst/>
          </a:prstGeom>
          <a:ln>
            <a:solidFill>
              <a:srgbClr val="5970B5"/>
            </a:solidFill>
            <a:prstDash val="dash"/>
          </a:ln>
        </p:spPr>
        <p:txBody>
          <a:bodyPr wrap="none">
            <a:spAutoFit/>
          </a:bodyPr>
          <a:lstStyle/>
          <a:p>
            <a:pPr>
              <a:defRPr/>
            </a:pPr>
            <a:r>
              <a:rPr lang="fr-FR" sz="1200" b="1" dirty="0" smtClean="0">
                <a:solidFill>
                  <a:srgbClr val="5970B5"/>
                </a:solidFill>
              </a:rPr>
              <a:t>Budget prévisionnel</a:t>
            </a:r>
            <a:endParaRPr sz="1200" b="1" dirty="0">
              <a:solidFill>
                <a:srgbClr val="5970B5"/>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Image 6"/>
          <p:cNvPicPr>
            <a:picLocks noChangeAspect="1"/>
          </p:cNvPicPr>
          <p:nvPr/>
        </p:nvPicPr>
        <p:blipFill>
          <a:blip r:embed="rId2"/>
          <a:stretch>
            <a:fillRect/>
          </a:stretch>
        </p:blipFill>
        <p:spPr>
          <a:xfrm>
            <a:off x="442078" y="1229796"/>
            <a:ext cx="8090787" cy="3636000"/>
          </a:xfrm>
          <a:prstGeom prst="rect">
            <a:avLst/>
          </a:prstGeom>
          <a:ln w="19050">
            <a:solidFill>
              <a:srgbClr val="5970B5"/>
            </a:solidFill>
          </a:ln>
        </p:spPr>
      </p:pic>
      <p:sp>
        <p:nvSpPr>
          <p:cNvPr id="14" name="Rectangle 13"/>
          <p:cNvSpPr/>
          <p:nvPr/>
        </p:nvSpPr>
        <p:spPr bwMode="auto">
          <a:xfrm>
            <a:off x="442077" y="1225297"/>
            <a:ext cx="8090787" cy="3660505"/>
          </a:xfrm>
          <a:prstGeom prst="rect">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1242067" y="358825"/>
            <a:ext cx="7200800" cy="772765"/>
          </a:xfrm>
          <a:prstGeom prst="rect">
            <a:avLst/>
          </a:prstGeom>
          <a:solidFill>
            <a:schemeClr val="bg1"/>
          </a:solidFill>
          <a:effectLst/>
        </p:spPr>
        <p:style>
          <a:lnRef idx="0">
            <a:schemeClr val="accent3"/>
          </a:lnRef>
          <a:fillRef idx="3">
            <a:schemeClr val="accent3"/>
          </a:fillRef>
          <a:effectRef idx="3">
            <a:schemeClr val="accent3"/>
          </a:effectRef>
          <a:fontRef idx="minor">
            <a:schemeClr val="lt1"/>
          </a:fontRef>
        </p:style>
        <p:txBody>
          <a:bodyPr rtlCol="0" anchor="ctr"/>
          <a:lstStyle/>
          <a:p>
            <a:pPr lvl="2" algn="ctr">
              <a:lnSpc>
                <a:spcPts val="1400"/>
              </a:lnSpc>
              <a:defRPr/>
            </a:pPr>
            <a:r>
              <a:rPr lang="fr-FR" sz="1050" dirty="0" smtClean="0">
                <a:solidFill>
                  <a:schemeClr val="tx1"/>
                </a:solidFill>
                <a:latin typeface="+mj-lt"/>
                <a:ea typeface="+mj-ea"/>
                <a:cs typeface="+mj-cs"/>
              </a:rPr>
              <a:t> La </a:t>
            </a:r>
            <a:r>
              <a:rPr lang="fr-FR" sz="1050" dirty="0">
                <a:solidFill>
                  <a:schemeClr val="tx1"/>
                </a:solidFill>
                <a:latin typeface="+mj-lt"/>
                <a:ea typeface="+mj-ea"/>
                <a:cs typeface="+mj-cs"/>
              </a:rPr>
              <a:t>page de « </a:t>
            </a:r>
            <a:r>
              <a:rPr lang="fr-FR" sz="1050" dirty="0" smtClean="0">
                <a:solidFill>
                  <a:schemeClr val="tx1"/>
                </a:solidFill>
                <a:latin typeface="+mj-lt"/>
                <a:ea typeface="+mj-ea"/>
                <a:cs typeface="+mj-cs"/>
              </a:rPr>
              <a:t>Validation </a:t>
            </a:r>
            <a:r>
              <a:rPr lang="fr-FR" sz="1050" dirty="0">
                <a:solidFill>
                  <a:schemeClr val="tx1"/>
                </a:solidFill>
                <a:latin typeface="+mj-lt"/>
                <a:ea typeface="+mj-ea"/>
                <a:cs typeface="+mj-cs"/>
              </a:rPr>
              <a:t>des projets » permet de suivre l’état de chaque projet </a:t>
            </a:r>
            <a:r>
              <a:rPr lang="fr-FR" sz="1050" dirty="0" smtClean="0">
                <a:solidFill>
                  <a:schemeClr val="tx1"/>
                </a:solidFill>
                <a:latin typeface="+mj-lt"/>
                <a:ea typeface="+mj-ea"/>
                <a:cs typeface="+mj-cs"/>
              </a:rPr>
              <a:t>:</a:t>
            </a:r>
          </a:p>
          <a:p>
            <a:pPr algn="ctr">
              <a:lnSpc>
                <a:spcPts val="1400"/>
              </a:lnSpc>
              <a:spcAft>
                <a:spcPts val="600"/>
              </a:spcAft>
              <a:defRPr/>
            </a:pPr>
            <a:r>
              <a:rPr lang="fr-FR" sz="1050" b="1" dirty="0" smtClean="0">
                <a:solidFill>
                  <a:schemeClr val="tx1"/>
                </a:solidFill>
                <a:latin typeface="+mj-lt"/>
                <a:ea typeface="+mj-ea"/>
                <a:cs typeface="+mj-cs"/>
              </a:rPr>
              <a:t>avis </a:t>
            </a:r>
            <a:r>
              <a:rPr lang="fr-FR" sz="1050" b="1" dirty="0">
                <a:solidFill>
                  <a:schemeClr val="tx1"/>
                </a:solidFill>
                <a:latin typeface="+mj-lt"/>
                <a:ea typeface="+mj-ea"/>
                <a:cs typeface="+mj-cs"/>
              </a:rPr>
              <a:t>du chef d’établissement </a:t>
            </a:r>
            <a:r>
              <a:rPr lang="fr-FR" sz="1050" dirty="0">
                <a:solidFill>
                  <a:schemeClr val="tx1"/>
                </a:solidFill>
                <a:latin typeface="+mj-lt"/>
                <a:ea typeface="+mj-ea"/>
                <a:cs typeface="+mj-cs"/>
              </a:rPr>
              <a:t>et/ou </a:t>
            </a:r>
            <a:r>
              <a:rPr lang="fr-FR" sz="1050" b="1" dirty="0">
                <a:solidFill>
                  <a:schemeClr val="tx1"/>
                </a:solidFill>
                <a:latin typeface="+mj-lt"/>
                <a:ea typeface="+mj-ea"/>
                <a:cs typeface="+mj-cs"/>
              </a:rPr>
              <a:t>avis de la commission </a:t>
            </a:r>
            <a:r>
              <a:rPr lang="fr-FR" sz="1050" dirty="0" smtClean="0">
                <a:solidFill>
                  <a:schemeClr val="tx1"/>
                </a:solidFill>
                <a:latin typeface="+mj-lt"/>
                <a:ea typeface="+mj-ea"/>
                <a:cs typeface="+mj-cs"/>
              </a:rPr>
              <a:t>qui </a:t>
            </a:r>
            <a:r>
              <a:rPr lang="fr-FR" sz="1050" dirty="0">
                <a:solidFill>
                  <a:schemeClr val="tx1"/>
                </a:solidFill>
                <a:latin typeface="+mj-lt"/>
                <a:ea typeface="+mj-ea"/>
                <a:cs typeface="+mj-cs"/>
              </a:rPr>
              <a:t>étudie le projet dans le cadre d’un appel à projets</a:t>
            </a:r>
            <a:r>
              <a:rPr lang="fr-FR" sz="1050" dirty="0" smtClean="0">
                <a:solidFill>
                  <a:schemeClr val="tx1"/>
                </a:solidFill>
                <a:latin typeface="+mj-lt"/>
                <a:ea typeface="+mj-ea"/>
                <a:cs typeface="+mj-cs"/>
              </a:rPr>
              <a:t>.</a:t>
            </a:r>
            <a:endParaRPr lang="fr-FR" sz="1050" dirty="0">
              <a:solidFill>
                <a:schemeClr val="tx1"/>
              </a:solidFill>
              <a:latin typeface="+mj-lt"/>
              <a:ea typeface="+mj-ea"/>
              <a:cs typeface="+mj-cs"/>
            </a:endParaRPr>
          </a:p>
          <a:p>
            <a:pPr algn="ctr">
              <a:lnSpc>
                <a:spcPts val="1400"/>
              </a:lnSpc>
              <a:defRPr/>
            </a:pPr>
            <a:r>
              <a:rPr lang="fr-FR" sz="1050" dirty="0">
                <a:solidFill>
                  <a:schemeClr val="tx1"/>
                </a:solidFill>
                <a:latin typeface="+mj-lt"/>
                <a:ea typeface="+mj-ea"/>
                <a:cs typeface="+mj-cs"/>
              </a:rPr>
              <a:t>Vous pouvez saisir vos avis et valider les projets à partir de cette page.</a:t>
            </a:r>
            <a:endParaRPr dirty="0"/>
          </a:p>
        </p:txBody>
      </p:sp>
      <p:pic>
        <p:nvPicPr>
          <p:cNvPr id="8" name="Image 7"/>
          <p:cNvPicPr>
            <a:picLocks noChangeAspect="1"/>
          </p:cNvPicPr>
          <p:nvPr/>
        </p:nvPicPr>
        <p:blipFill>
          <a:blip r:embed="rId3"/>
          <a:stretch>
            <a:fillRect/>
          </a:stretch>
        </p:blipFill>
        <p:spPr>
          <a:xfrm>
            <a:off x="576000" y="4515966"/>
            <a:ext cx="1332000" cy="254012"/>
          </a:xfrm>
          <a:prstGeom prst="rect">
            <a:avLst/>
          </a:prstGeom>
        </p:spPr>
      </p:pic>
      <p:sp>
        <p:nvSpPr>
          <p:cNvPr id="9" name="Rectangle 8"/>
          <p:cNvSpPr/>
          <p:nvPr/>
        </p:nvSpPr>
        <p:spPr bwMode="auto">
          <a:xfrm>
            <a:off x="2035530" y="1225297"/>
            <a:ext cx="648072" cy="261871"/>
          </a:xfrm>
          <a:prstGeom prst="rect">
            <a:avLst/>
          </a:prstGeom>
          <a:noFill/>
          <a:ln>
            <a:solidFill>
              <a:srgbClr val="7BF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bwMode="auto">
          <a:xfrm>
            <a:off x="2107538" y="897092"/>
            <a:ext cx="484632" cy="356495"/>
          </a:xfrm>
          <a:prstGeom prst="downArrow">
            <a:avLst/>
          </a:prstGeom>
          <a:solidFill>
            <a:srgbClr val="7BF428"/>
          </a:solidFill>
          <a:ln>
            <a:solidFill>
              <a:srgbClr val="7BF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bwMode="auto">
          <a:xfrm>
            <a:off x="2028161" y="1936758"/>
            <a:ext cx="1031671" cy="202944"/>
          </a:xfrm>
          <a:prstGeom prst="rect">
            <a:avLst/>
          </a:prstGeom>
          <a:noFill/>
          <a:ln>
            <a:solidFill>
              <a:srgbClr val="7BF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avec flèche vers la gauche 14"/>
          <p:cNvSpPr/>
          <p:nvPr/>
        </p:nvSpPr>
        <p:spPr bwMode="auto">
          <a:xfrm>
            <a:off x="5922000" y="1962000"/>
            <a:ext cx="1620180" cy="592905"/>
          </a:xfrm>
          <a:prstGeom prst="leftArrowCallout">
            <a:avLst>
              <a:gd name="adj1" fmla="val 27448"/>
              <a:gd name="adj2" fmla="val 25000"/>
              <a:gd name="adj3" fmla="val 25000"/>
              <a:gd name="adj4" fmla="val 84991"/>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b="1" dirty="0">
                <a:solidFill>
                  <a:schemeClr val="bg1"/>
                </a:solidFill>
                <a:latin typeface="+mj-lt"/>
                <a:ea typeface="+mj-ea"/>
                <a:cs typeface="+mj-cs"/>
              </a:rPr>
              <a:t>Choisir l’année</a:t>
            </a:r>
          </a:p>
          <a:p>
            <a:pPr algn="ctr">
              <a:defRPr/>
            </a:pPr>
            <a:r>
              <a:rPr lang="fr-FR" sz="1050" b="1" dirty="0" smtClean="0">
                <a:solidFill>
                  <a:schemeClr val="bg1"/>
                </a:solidFill>
                <a:latin typeface="+mj-lt"/>
                <a:ea typeface="+mj-ea"/>
                <a:cs typeface="+mj-cs"/>
              </a:rPr>
              <a:t>de réalisation des projets</a:t>
            </a:r>
            <a:endParaRPr dirty="0"/>
          </a:p>
        </p:txBody>
      </p:sp>
      <p:sp>
        <p:nvSpPr>
          <p:cNvPr id="16" name="Rectangle 15"/>
          <p:cNvSpPr/>
          <p:nvPr/>
        </p:nvSpPr>
        <p:spPr>
          <a:xfrm>
            <a:off x="1151313" y="294709"/>
            <a:ext cx="1786066" cy="276999"/>
          </a:xfrm>
          <a:prstGeom prst="rect">
            <a:avLst/>
          </a:prstGeom>
          <a:ln>
            <a:solidFill>
              <a:srgbClr val="5970B5"/>
            </a:solidFill>
            <a:prstDash val="dash"/>
          </a:ln>
        </p:spPr>
        <p:txBody>
          <a:bodyPr wrap="none">
            <a:spAutoFit/>
          </a:bodyPr>
          <a:lstStyle/>
          <a:p>
            <a:r>
              <a:rPr lang="fr-FR" sz="1200" b="1" dirty="0" smtClean="0">
                <a:solidFill>
                  <a:srgbClr val="5970B5"/>
                </a:solidFill>
              </a:rPr>
              <a:t>Validation </a:t>
            </a:r>
            <a:r>
              <a:rPr lang="fr-FR" sz="1200" b="1" dirty="0">
                <a:solidFill>
                  <a:srgbClr val="5970B5"/>
                </a:solidFill>
              </a:rPr>
              <a:t>des projets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1" name="ZoneTexte 30"/>
          <p:cNvSpPr txBox="1"/>
          <p:nvPr/>
        </p:nvSpPr>
        <p:spPr bwMode="auto">
          <a:xfrm>
            <a:off x="1237774" y="355337"/>
            <a:ext cx="1155079" cy="276999"/>
          </a:xfrm>
          <a:prstGeom prst="rect">
            <a:avLst/>
          </a:prstGeom>
          <a:noFill/>
          <a:ln>
            <a:solidFill>
              <a:srgbClr val="5970B5"/>
            </a:solidFill>
            <a:prstDash val="dash"/>
          </a:ln>
        </p:spPr>
        <p:txBody>
          <a:bodyPr wrap="square" rtlCol="0">
            <a:spAutoFit/>
          </a:bodyPr>
          <a:lstStyle/>
          <a:p>
            <a:pPr>
              <a:defRPr/>
            </a:pPr>
            <a:r>
              <a:rPr lang="fr-FR" sz="1200" b="1" dirty="0">
                <a:solidFill>
                  <a:srgbClr val="5970B5"/>
                </a:solidFill>
                <a:ea typeface="+mj-ea"/>
                <a:cs typeface="+mj-cs"/>
              </a:rPr>
              <a:t>pass Culture</a:t>
            </a:r>
            <a:endParaRPr dirty="0">
              <a:solidFill>
                <a:srgbClr val="5970B5"/>
              </a:solidFill>
            </a:endParaRPr>
          </a:p>
        </p:txBody>
      </p:sp>
      <p:sp>
        <p:nvSpPr>
          <p:cNvPr id="11" name="Rectangle 10"/>
          <p:cNvSpPr/>
          <p:nvPr/>
        </p:nvSpPr>
        <p:spPr bwMode="auto">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14"/>
          <p:cNvSpPr/>
          <p:nvPr/>
        </p:nvSpPr>
        <p:spPr bwMode="auto">
          <a:xfrm>
            <a:off x="2622099" y="330346"/>
            <a:ext cx="6121567" cy="875023"/>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nSpc>
                <a:spcPts val="1400"/>
              </a:lnSpc>
              <a:defRPr/>
            </a:pPr>
            <a:r>
              <a:rPr lang="fr-FR" sz="1100" dirty="0" smtClean="0">
                <a:solidFill>
                  <a:schemeClr val="tx1"/>
                </a:solidFill>
                <a:latin typeface="+mj-lt"/>
                <a:ea typeface="Montserrat"/>
                <a:cs typeface="Montserrat"/>
              </a:rPr>
              <a:t>Utilisez l’onglet «</a:t>
            </a:r>
            <a:r>
              <a:rPr lang="fr-FR" sz="1100" dirty="0">
                <a:solidFill>
                  <a:schemeClr val="tx1"/>
                </a:solidFill>
                <a:latin typeface="+mj-lt"/>
                <a:ea typeface="Montserrat"/>
                <a:cs typeface="Montserrat"/>
              </a:rPr>
              <a:t> pass Culture </a:t>
            </a:r>
            <a:r>
              <a:rPr lang="fr-FR" sz="1100" dirty="0" smtClean="0">
                <a:solidFill>
                  <a:schemeClr val="tx1"/>
                </a:solidFill>
                <a:latin typeface="+mj-lt"/>
                <a:ea typeface="Montserrat"/>
                <a:cs typeface="Montserrat"/>
              </a:rPr>
              <a:t>»,«</a:t>
            </a:r>
            <a:r>
              <a:rPr lang="fr-FR" sz="1100" dirty="0">
                <a:solidFill>
                  <a:schemeClr val="tx1"/>
                </a:solidFill>
                <a:latin typeface="+mj-lt"/>
                <a:ea typeface="Montserrat"/>
                <a:cs typeface="Montserrat"/>
              </a:rPr>
              <a:t> Suivi pass Culture </a:t>
            </a:r>
            <a:r>
              <a:rPr lang="fr-FR" sz="1100" dirty="0" smtClean="0">
                <a:solidFill>
                  <a:schemeClr val="tx1"/>
                </a:solidFill>
                <a:latin typeface="+mj-lt"/>
                <a:ea typeface="Montserrat"/>
                <a:cs typeface="Montserrat"/>
              </a:rPr>
              <a:t>» pour :</a:t>
            </a:r>
          </a:p>
          <a:p>
            <a:pPr marL="171450" indent="-171450">
              <a:lnSpc>
                <a:spcPts val="1400"/>
              </a:lnSpc>
              <a:buFont typeface="Arial" panose="020B0604020202020204" pitchFamily="34" charset="0"/>
              <a:buChar char="•"/>
              <a:defRPr/>
            </a:pPr>
            <a:r>
              <a:rPr lang="fr-FR" sz="1100" dirty="0" smtClean="0">
                <a:solidFill>
                  <a:schemeClr val="tx1"/>
                </a:solidFill>
                <a:latin typeface="+mj-lt"/>
                <a:ea typeface="Montserrat"/>
                <a:cs typeface="Montserrat"/>
              </a:rPr>
              <a:t>suivre </a:t>
            </a:r>
            <a:r>
              <a:rPr lang="fr-FR" sz="1100" b="1" dirty="0" smtClean="0">
                <a:solidFill>
                  <a:schemeClr val="tx1"/>
                </a:solidFill>
                <a:latin typeface="+mj-lt"/>
                <a:ea typeface="Montserrat"/>
                <a:cs typeface="Montserrat"/>
              </a:rPr>
              <a:t>l’ensemble </a:t>
            </a:r>
            <a:r>
              <a:rPr lang="fr-FR" sz="1100" b="1" dirty="0">
                <a:solidFill>
                  <a:schemeClr val="tx1"/>
                </a:solidFill>
                <a:latin typeface="+mj-lt"/>
                <a:ea typeface="Montserrat"/>
                <a:cs typeface="Montserrat"/>
              </a:rPr>
              <a:t>des offres sélectionnées </a:t>
            </a:r>
            <a:r>
              <a:rPr lang="fr-FR" sz="1100" dirty="0">
                <a:solidFill>
                  <a:schemeClr val="tx1"/>
                </a:solidFill>
                <a:latin typeface="+mj-lt"/>
                <a:ea typeface="Montserrat"/>
                <a:cs typeface="Montserrat"/>
              </a:rPr>
              <a:t>par les équipes </a:t>
            </a:r>
            <a:r>
              <a:rPr lang="fr-FR" sz="1100" dirty="0" smtClean="0">
                <a:solidFill>
                  <a:schemeClr val="tx1"/>
                </a:solidFill>
                <a:latin typeface="+mj-lt"/>
                <a:ea typeface="Montserrat"/>
                <a:cs typeface="Montserrat"/>
              </a:rPr>
              <a:t>pédagogiques</a:t>
            </a:r>
          </a:p>
          <a:p>
            <a:pPr marL="171450" indent="-171450">
              <a:lnSpc>
                <a:spcPts val="1400"/>
              </a:lnSpc>
              <a:buFont typeface="Arial" panose="020B0604020202020204" pitchFamily="34" charset="0"/>
              <a:buChar char="•"/>
              <a:defRPr/>
            </a:pPr>
            <a:r>
              <a:rPr lang="fr-FR" sz="1100" b="1" dirty="0" smtClean="0">
                <a:solidFill>
                  <a:schemeClr val="tx1"/>
                </a:solidFill>
                <a:latin typeface="+mj-lt"/>
                <a:ea typeface="Montserrat"/>
                <a:cs typeface="Montserrat"/>
              </a:rPr>
              <a:t>gérer </a:t>
            </a:r>
            <a:r>
              <a:rPr lang="fr-FR" sz="1100" b="1" dirty="0">
                <a:solidFill>
                  <a:schemeClr val="tx1"/>
                </a:solidFill>
                <a:latin typeface="+mj-lt"/>
                <a:ea typeface="Montserrat"/>
                <a:cs typeface="Montserrat"/>
              </a:rPr>
              <a:t>le budget </a:t>
            </a:r>
            <a:r>
              <a:rPr lang="fr-FR" sz="1100" dirty="0">
                <a:solidFill>
                  <a:schemeClr val="tx1"/>
                </a:solidFill>
                <a:latin typeface="+mj-lt"/>
                <a:ea typeface="Montserrat"/>
                <a:cs typeface="Montserrat"/>
              </a:rPr>
              <a:t>de votre établissement.</a:t>
            </a:r>
            <a:endParaRPr dirty="0"/>
          </a:p>
          <a:p>
            <a:pPr>
              <a:defRPr/>
            </a:pPr>
            <a:endParaRPr lang="fr-FR" sz="1100" dirty="0">
              <a:solidFill>
                <a:schemeClr val="tx1"/>
              </a:solidFill>
              <a:latin typeface="+mj-lt"/>
              <a:ea typeface="Montserrat"/>
              <a:cs typeface="Montserrat"/>
            </a:endParaRPr>
          </a:p>
        </p:txBody>
      </p:sp>
      <p:sp>
        <p:nvSpPr>
          <p:cNvPr id="23" name="Rectangle 22"/>
          <p:cNvSpPr/>
          <p:nvPr/>
        </p:nvSpPr>
        <p:spPr bwMode="auto">
          <a:xfrm>
            <a:off x="1272055" y="4461571"/>
            <a:ext cx="7201102" cy="50564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ts val="1400"/>
              </a:lnSpc>
              <a:defRPr/>
            </a:pPr>
            <a:r>
              <a:rPr lang="fr-FR" sz="1100" dirty="0">
                <a:latin typeface="+mj-lt"/>
              </a:rPr>
              <a:t>Aucun fonds ne transite par l’établissement scolaire. L’acteur culturel est remboursé par la société pass Culture </a:t>
            </a:r>
            <a:endParaRPr dirty="0"/>
          </a:p>
          <a:p>
            <a:pPr algn="ctr">
              <a:defRPr/>
            </a:pPr>
            <a:r>
              <a:rPr lang="fr-FR" sz="1100" dirty="0">
                <a:latin typeface="+mj-lt"/>
              </a:rPr>
              <a:t>dans les 15 jours suivant la réalisation de l’activité.</a:t>
            </a:r>
            <a:endParaRPr dirty="0"/>
          </a:p>
        </p:txBody>
      </p:sp>
      <p:sp>
        <p:nvSpPr>
          <p:cNvPr id="5" name="Rectangle 4"/>
          <p:cNvSpPr/>
          <p:nvPr/>
        </p:nvSpPr>
        <p:spPr bwMode="auto">
          <a:xfrm>
            <a:off x="323528" y="2585519"/>
            <a:ext cx="8439881" cy="1823641"/>
          </a:xfrm>
          <a:prstGeom prst="rect">
            <a:avLst/>
          </a:prstGeom>
          <a:solidFill>
            <a:schemeClr val="bg1"/>
          </a:solidFill>
          <a:ln>
            <a:solidFill>
              <a:srgbClr val="BF1380"/>
            </a:solidFill>
            <a:prstDash val="sysDot"/>
          </a:ln>
        </p:spPr>
        <p:txBody>
          <a:bodyPr wrap="square">
            <a:spAutoFit/>
          </a:bodyPr>
          <a:lstStyle/>
          <a:p>
            <a:pPr algn="ctr">
              <a:lnSpc>
                <a:spcPts val="1400"/>
              </a:lnSpc>
              <a:spcAft>
                <a:spcPts val="600"/>
              </a:spcAft>
              <a:defRPr/>
            </a:pPr>
            <a:r>
              <a:rPr lang="fr-FR" sz="1100" dirty="0">
                <a:ea typeface="Montserrat"/>
                <a:cs typeface="Montserrat"/>
              </a:rPr>
              <a:t>Chaque offre vous est soumise pour </a:t>
            </a:r>
            <a:r>
              <a:rPr lang="fr-FR" sz="1100" b="1" dirty="0">
                <a:ea typeface="Montserrat"/>
                <a:cs typeface="Montserrat"/>
              </a:rPr>
              <a:t>confirmation de réservation. </a:t>
            </a:r>
            <a:endParaRPr b="1" dirty="0"/>
          </a:p>
          <a:p>
            <a:pPr algn="ctr">
              <a:lnSpc>
                <a:spcPts val="1400"/>
              </a:lnSpc>
              <a:spcAft>
                <a:spcPts val="600"/>
              </a:spcAft>
              <a:defRPr/>
            </a:pPr>
            <a:r>
              <a:rPr lang="fr-FR" sz="1100" dirty="0">
                <a:ea typeface="Montserrat"/>
                <a:cs typeface="Montserrat"/>
              </a:rPr>
              <a:t>Cette étape obligatoire permet d’engager le budget pour la réalisation de l’offre</a:t>
            </a:r>
            <a:r>
              <a:rPr lang="fr-FR" sz="1100" dirty="0" smtClean="0">
                <a:ea typeface="Montserrat"/>
                <a:cs typeface="Montserrat"/>
              </a:rPr>
              <a:t>.</a:t>
            </a:r>
            <a:endParaRPr lang="fr-FR" sz="1100" dirty="0">
              <a:ea typeface="Montserrat"/>
              <a:cs typeface="Montserrat"/>
            </a:endParaRPr>
          </a:p>
          <a:p>
            <a:pPr algn="ctr">
              <a:lnSpc>
                <a:spcPts val="1400"/>
              </a:lnSpc>
              <a:spcAft>
                <a:spcPts val="600"/>
              </a:spcAft>
              <a:defRPr/>
            </a:pPr>
            <a:r>
              <a:rPr lang="fr-FR" sz="1100" b="1" dirty="0"/>
              <a:t>Attention</a:t>
            </a:r>
            <a:r>
              <a:rPr lang="fr-FR" sz="1100" dirty="0"/>
              <a:t> : une offre pass Culture doit obligatoirement être </a:t>
            </a:r>
            <a:r>
              <a:rPr lang="fr-FR" sz="1100" b="1" dirty="0"/>
              <a:t>validée avant la date limite de confirmation</a:t>
            </a:r>
            <a:r>
              <a:rPr lang="fr-FR" sz="1100" dirty="0"/>
              <a:t> affichée dans l’offre. Cette étape est indispensable à la mise en paiement de l’activité auprès de l’acteur culturel. </a:t>
            </a:r>
            <a:endParaRPr lang="fr-FR" sz="1100" dirty="0" smtClean="0"/>
          </a:p>
          <a:p>
            <a:pPr algn="ctr">
              <a:lnSpc>
                <a:spcPts val="1400"/>
              </a:lnSpc>
              <a:spcAft>
                <a:spcPts val="600"/>
              </a:spcAft>
              <a:defRPr/>
            </a:pPr>
            <a:r>
              <a:rPr lang="fr-FR" sz="1100" b="1" dirty="0" smtClean="0"/>
              <a:t>Il </a:t>
            </a:r>
            <a:r>
              <a:rPr lang="fr-FR" sz="1100" b="1" dirty="0"/>
              <a:t>n’est pas possible de valider une offre a posteriori</a:t>
            </a:r>
            <a:r>
              <a:rPr lang="fr-FR" sz="1100" dirty="0"/>
              <a:t>. </a:t>
            </a:r>
            <a:endParaRPr lang="fr-FR" sz="1100" dirty="0" smtClean="0"/>
          </a:p>
          <a:p>
            <a:pPr algn="ctr">
              <a:lnSpc>
                <a:spcPts val="1400"/>
              </a:lnSpc>
              <a:spcAft>
                <a:spcPts val="600"/>
              </a:spcAft>
              <a:defRPr/>
            </a:pPr>
            <a:r>
              <a:rPr lang="fr-FR" sz="1100" dirty="0" smtClean="0"/>
              <a:t>Les </a:t>
            </a:r>
            <a:r>
              <a:rPr lang="fr-FR" sz="1100" dirty="0"/>
              <a:t>actions ayant été menées sans validation préalable des offres par le chef d’établissement ne pourront pas être financées par les crédits du pass Culture. Dans ce cas, les offreurs culturels devront être payés sur d’autres crédits (fonds propres ou autres subventions).</a:t>
            </a:r>
            <a:r>
              <a:rPr lang="fr-FR" sz="1100" dirty="0">
                <a:ea typeface="Montserrat"/>
                <a:cs typeface="Montserrat"/>
              </a:rPr>
              <a:t> </a:t>
            </a:r>
            <a:endParaRPr sz="1100" dirty="0"/>
          </a:p>
        </p:txBody>
      </p:sp>
      <p:pic>
        <p:nvPicPr>
          <p:cNvPr id="6" name="Image 5"/>
          <p:cNvPicPr>
            <a:picLocks noChangeAspect="1"/>
          </p:cNvPicPr>
          <p:nvPr/>
        </p:nvPicPr>
        <p:blipFill>
          <a:blip r:embed="rId2"/>
          <a:stretch>
            <a:fillRect/>
          </a:stretch>
        </p:blipFill>
        <p:spPr>
          <a:xfrm>
            <a:off x="392330" y="1163672"/>
            <a:ext cx="1371358" cy="1300614"/>
          </a:xfrm>
          <a:prstGeom prst="rect">
            <a:avLst/>
          </a:prstGeom>
          <a:ln w="19050">
            <a:solidFill>
              <a:srgbClr val="5970B5"/>
            </a:solidFill>
          </a:ln>
        </p:spPr>
      </p:pic>
      <p:sp>
        <p:nvSpPr>
          <p:cNvPr id="17" name="Rectangle 16"/>
          <p:cNvSpPr/>
          <p:nvPr/>
        </p:nvSpPr>
        <p:spPr bwMode="auto">
          <a:xfrm>
            <a:off x="422656" y="1243771"/>
            <a:ext cx="885583" cy="261871"/>
          </a:xfrm>
          <a:prstGeom prst="rect">
            <a:avLst/>
          </a:prstGeom>
          <a:noFill/>
          <a:ln>
            <a:solidFill>
              <a:srgbClr val="7BF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bas 17"/>
          <p:cNvSpPr/>
          <p:nvPr/>
        </p:nvSpPr>
        <p:spPr bwMode="auto">
          <a:xfrm>
            <a:off x="494664" y="915566"/>
            <a:ext cx="446852" cy="356495"/>
          </a:xfrm>
          <a:prstGeom prst="downArrow">
            <a:avLst/>
          </a:prstGeom>
          <a:solidFill>
            <a:srgbClr val="7BF428"/>
          </a:solidFill>
          <a:ln>
            <a:solidFill>
              <a:srgbClr val="7BF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bwMode="auto">
          <a:xfrm>
            <a:off x="422656" y="2136525"/>
            <a:ext cx="1106972" cy="295899"/>
          </a:xfrm>
          <a:prstGeom prst="rect">
            <a:avLst/>
          </a:prstGeom>
          <a:noFill/>
          <a:ln>
            <a:solidFill>
              <a:srgbClr val="7BF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bwMode="auto">
          <a:xfrm>
            <a:off x="-527970" y="2817434"/>
            <a:ext cx="6088756" cy="1300835"/>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bwMode="auto">
          <a:xfrm>
            <a:off x="1815314" y="1134622"/>
            <a:ext cx="812469" cy="1353215"/>
          </a:xfrm>
          <a:prstGeom prst="rect">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900" b="1" dirty="0">
                <a:solidFill>
                  <a:schemeClr val="bg1"/>
                </a:solidFill>
                <a:latin typeface="+mj-lt"/>
                <a:ea typeface="+mj-ea"/>
                <a:cs typeface="+mj-cs"/>
              </a:rPr>
              <a:t>Choisir l’année</a:t>
            </a:r>
          </a:p>
          <a:p>
            <a:pPr algn="ctr">
              <a:defRPr/>
            </a:pPr>
            <a:r>
              <a:rPr lang="fr-FR" sz="900" b="1" dirty="0" smtClean="0">
                <a:solidFill>
                  <a:schemeClr val="bg1"/>
                </a:solidFill>
                <a:latin typeface="+mj-lt"/>
                <a:ea typeface="+mj-ea"/>
                <a:cs typeface="+mj-cs"/>
              </a:rPr>
              <a:t>de réalisation des projets</a:t>
            </a:r>
            <a:endParaRPr sz="900" dirty="0"/>
          </a:p>
        </p:txBody>
      </p:sp>
      <p:pic>
        <p:nvPicPr>
          <p:cNvPr id="2" name="Image 1"/>
          <p:cNvPicPr>
            <a:picLocks noChangeAspect="1"/>
          </p:cNvPicPr>
          <p:nvPr/>
        </p:nvPicPr>
        <p:blipFill>
          <a:blip r:embed="rId3"/>
          <a:stretch>
            <a:fillRect/>
          </a:stretch>
        </p:blipFill>
        <p:spPr>
          <a:xfrm>
            <a:off x="2679409" y="1163672"/>
            <a:ext cx="6064257" cy="13058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1" name="ZoneTexte 30"/>
          <p:cNvSpPr txBox="1"/>
          <p:nvPr/>
        </p:nvSpPr>
        <p:spPr bwMode="auto">
          <a:xfrm>
            <a:off x="345184" y="843558"/>
            <a:ext cx="1759786" cy="276999"/>
          </a:xfrm>
          <a:prstGeom prst="rect">
            <a:avLst/>
          </a:prstGeom>
          <a:noFill/>
          <a:ln>
            <a:solidFill>
              <a:srgbClr val="5970B5"/>
            </a:solidFill>
            <a:prstDash val="dash"/>
          </a:ln>
        </p:spPr>
        <p:txBody>
          <a:bodyPr wrap="square" rtlCol="0">
            <a:spAutoFit/>
          </a:bodyPr>
          <a:lstStyle/>
          <a:p>
            <a:pPr>
              <a:defRPr/>
            </a:pPr>
            <a:r>
              <a:rPr lang="fr-FR" sz="1200" b="1" dirty="0">
                <a:solidFill>
                  <a:srgbClr val="5970B5"/>
                </a:solidFill>
                <a:ea typeface="+mj-ea"/>
                <a:cs typeface="+mj-cs"/>
              </a:rPr>
              <a:t>Parcours des élèves</a:t>
            </a:r>
            <a:endParaRPr dirty="0">
              <a:solidFill>
                <a:srgbClr val="5970B5"/>
              </a:solidFill>
            </a:endParaRPr>
          </a:p>
        </p:txBody>
      </p:sp>
      <p:sp>
        <p:nvSpPr>
          <p:cNvPr id="11" name="Rectangle 10"/>
          <p:cNvSpPr/>
          <p:nvPr/>
        </p:nvSpPr>
        <p:spPr bwMode="auto">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6" name="Image 5"/>
          <p:cNvPicPr>
            <a:picLocks noChangeAspect="1"/>
          </p:cNvPicPr>
          <p:nvPr/>
        </p:nvPicPr>
        <p:blipFill>
          <a:blip r:embed="rId2"/>
          <a:stretch/>
        </p:blipFill>
        <p:spPr bwMode="auto">
          <a:xfrm>
            <a:off x="2449975" y="209135"/>
            <a:ext cx="3868675" cy="2327496"/>
          </a:xfrm>
          <a:prstGeom prst="rect">
            <a:avLst/>
          </a:prstGeom>
          <a:ln w="19050">
            <a:solidFill>
              <a:srgbClr val="4663B4"/>
            </a:solidFill>
          </a:ln>
        </p:spPr>
      </p:pic>
      <p:pic>
        <p:nvPicPr>
          <p:cNvPr id="7" name="Image 6"/>
          <p:cNvPicPr>
            <a:picLocks noChangeAspect="1"/>
          </p:cNvPicPr>
          <p:nvPr/>
        </p:nvPicPr>
        <p:blipFill rotWithShape="1">
          <a:blip r:embed="rId3"/>
          <a:srcRect/>
          <a:stretch/>
        </p:blipFill>
        <p:spPr bwMode="auto">
          <a:xfrm>
            <a:off x="3589891" y="2787774"/>
            <a:ext cx="5302589" cy="1633908"/>
          </a:xfrm>
          <a:prstGeom prst="rect">
            <a:avLst/>
          </a:prstGeom>
          <a:ln w="19050">
            <a:solidFill>
              <a:srgbClr val="4663B4"/>
            </a:solidFill>
          </a:ln>
        </p:spPr>
      </p:pic>
      <p:sp>
        <p:nvSpPr>
          <p:cNvPr id="8" name="Rectangle avec flèche vers la droite 7"/>
          <p:cNvSpPr/>
          <p:nvPr/>
        </p:nvSpPr>
        <p:spPr bwMode="auto">
          <a:xfrm>
            <a:off x="899592" y="2859782"/>
            <a:ext cx="2592288" cy="1656184"/>
          </a:xfrm>
          <a:prstGeom prst="rightArrowCallout">
            <a:avLst>
              <a:gd name="adj1" fmla="val 25000"/>
              <a:gd name="adj2" fmla="val 25000"/>
              <a:gd name="adj3" fmla="val 25000"/>
              <a:gd name="adj4" fmla="val 73138"/>
            </a:avLst>
          </a:prstGeom>
          <a:solidFill>
            <a:schemeClr val="bg1"/>
          </a:solidFill>
          <a:ln>
            <a:solidFill>
              <a:srgbClr val="7D8EBE"/>
            </a:solid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100" dirty="0">
                <a:solidFill>
                  <a:schemeClr val="tx1"/>
                </a:solidFill>
                <a:latin typeface="+mj-lt"/>
                <a:ea typeface="Montserrat"/>
                <a:cs typeface="Montserrat"/>
              </a:rPr>
              <a:t>A partir d’« </a:t>
            </a:r>
            <a:r>
              <a:rPr lang="fr-FR" sz="1100" dirty="0" smtClean="0">
                <a:solidFill>
                  <a:schemeClr val="tx1"/>
                </a:solidFill>
                <a:latin typeface="+mj-lt"/>
                <a:ea typeface="Montserrat"/>
                <a:cs typeface="Montserrat"/>
              </a:rPr>
              <a:t>Établissement</a:t>
            </a:r>
            <a:r>
              <a:rPr lang="fr-FR" sz="1100" dirty="0">
                <a:solidFill>
                  <a:schemeClr val="tx1"/>
                </a:solidFill>
                <a:latin typeface="+mj-lt"/>
                <a:ea typeface="Montserrat"/>
                <a:cs typeface="Montserrat"/>
              </a:rPr>
              <a:t> », puis « Édition de documents »,</a:t>
            </a:r>
            <a:endParaRPr dirty="0"/>
          </a:p>
          <a:p>
            <a:pPr algn="ctr">
              <a:defRPr/>
            </a:pPr>
            <a:r>
              <a:rPr lang="fr-FR" sz="1100" dirty="0">
                <a:solidFill>
                  <a:schemeClr val="tx1"/>
                </a:solidFill>
                <a:latin typeface="+mj-lt"/>
                <a:ea typeface="Montserrat"/>
                <a:cs typeface="Montserrat"/>
              </a:rPr>
              <a:t> </a:t>
            </a:r>
            <a:endParaRPr dirty="0"/>
          </a:p>
          <a:p>
            <a:pPr algn="ctr">
              <a:defRPr/>
            </a:pPr>
            <a:r>
              <a:rPr lang="fr-FR" sz="1100" dirty="0">
                <a:solidFill>
                  <a:schemeClr val="tx1"/>
                </a:solidFill>
                <a:latin typeface="+mj-lt"/>
                <a:ea typeface="Montserrat"/>
                <a:cs typeface="Montserrat"/>
              </a:rPr>
              <a:t>v</a:t>
            </a:r>
            <a:r>
              <a:rPr lang="fr-FR" sz="1100" dirty="0" smtClean="0">
                <a:solidFill>
                  <a:schemeClr val="tx1"/>
                </a:solidFill>
                <a:latin typeface="+mj-lt"/>
                <a:ea typeface="Montserrat"/>
                <a:cs typeface="Montserrat"/>
              </a:rPr>
              <a:t>ous </a:t>
            </a:r>
            <a:r>
              <a:rPr lang="fr-FR" sz="1100" dirty="0">
                <a:solidFill>
                  <a:schemeClr val="tx1"/>
                </a:solidFill>
                <a:latin typeface="+mj-lt"/>
                <a:ea typeface="Montserrat"/>
                <a:cs typeface="Montserrat"/>
              </a:rPr>
              <a:t>pouvez </a:t>
            </a:r>
            <a:r>
              <a:rPr lang="fr-FR" sz="1100" b="1" dirty="0">
                <a:solidFill>
                  <a:schemeClr val="tx1"/>
                </a:solidFill>
                <a:latin typeface="+mj-lt"/>
                <a:ea typeface="Montserrat"/>
                <a:cs typeface="Montserrat"/>
              </a:rPr>
              <a:t>éditer les parcours des élèves et les distribuer aux familles</a:t>
            </a:r>
            <a:r>
              <a:rPr lang="fr-FR" sz="1100" dirty="0">
                <a:solidFill>
                  <a:schemeClr val="tx1"/>
                </a:solidFill>
                <a:latin typeface="+mj-lt"/>
                <a:ea typeface="Montserrat"/>
                <a:cs typeface="Montserrat"/>
              </a:rPr>
              <a:t>.</a:t>
            </a:r>
            <a:endParaRPr dirty="0"/>
          </a:p>
        </p:txBody>
      </p:sp>
      <p:sp>
        <p:nvSpPr>
          <p:cNvPr id="15" name="Rectangle avec flèche vers la gauche 14"/>
          <p:cNvSpPr/>
          <p:nvPr/>
        </p:nvSpPr>
        <p:spPr bwMode="auto">
          <a:xfrm>
            <a:off x="6300192" y="80921"/>
            <a:ext cx="2592288" cy="2592288"/>
          </a:xfrm>
          <a:prstGeom prst="leftArrowCallout">
            <a:avLst>
              <a:gd name="adj1" fmla="val 18753"/>
              <a:gd name="adj2" fmla="val 18128"/>
              <a:gd name="adj3" fmla="val 10319"/>
              <a:gd name="adj4" fmla="val 80595"/>
            </a:avLst>
          </a:prstGeom>
          <a:solidFill>
            <a:srgbClr val="D2E5A8"/>
          </a:solid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100" dirty="0">
                <a:solidFill>
                  <a:schemeClr val="tx1"/>
                </a:solidFill>
                <a:latin typeface="+mj-lt"/>
                <a:ea typeface="Montserrat"/>
                <a:cs typeface="Montserrat"/>
              </a:rPr>
              <a:t>Pour cibler plus spécifiquement des élèves ne bénéficiant pas de projet cette année, ou n’ayant pas bénéficié de projet les années précédentes :</a:t>
            </a:r>
            <a:endParaRPr dirty="0"/>
          </a:p>
          <a:p>
            <a:pPr algn="ctr">
              <a:defRPr/>
            </a:pPr>
            <a:endParaRPr lang="fr-FR" sz="1100" dirty="0">
              <a:solidFill>
                <a:schemeClr val="tx1"/>
              </a:solidFill>
              <a:latin typeface="+mj-lt"/>
              <a:ea typeface="Montserrat"/>
              <a:cs typeface="Montserrat"/>
            </a:endParaRPr>
          </a:p>
          <a:p>
            <a:pPr algn="ctr">
              <a:defRPr/>
            </a:pPr>
            <a:r>
              <a:rPr lang="fr-FR" sz="1100" dirty="0">
                <a:solidFill>
                  <a:schemeClr val="tx1"/>
                </a:solidFill>
                <a:latin typeface="+mj-lt"/>
                <a:ea typeface="Montserrat"/>
                <a:cs typeface="Montserrat"/>
              </a:rPr>
              <a:t>U</a:t>
            </a:r>
            <a:r>
              <a:rPr lang="fr-FR" sz="1100" dirty="0" smtClean="0">
                <a:solidFill>
                  <a:schemeClr val="tx1"/>
                </a:solidFill>
                <a:latin typeface="+mj-lt"/>
                <a:ea typeface="Montserrat"/>
                <a:cs typeface="Montserrat"/>
              </a:rPr>
              <a:t>tilisez </a:t>
            </a:r>
            <a:r>
              <a:rPr lang="fr-FR" sz="1100" dirty="0">
                <a:solidFill>
                  <a:schemeClr val="tx1"/>
                </a:solidFill>
                <a:latin typeface="+mj-lt"/>
                <a:ea typeface="Montserrat"/>
                <a:cs typeface="Montserrat"/>
              </a:rPr>
              <a:t>« Projets EAC » puis « Suivi des élèves » puis le moteur de recherche « Nombre d’actions : aucune </a:t>
            </a:r>
            <a:r>
              <a:rPr lang="fr-FR" sz="1100" dirty="0" smtClean="0">
                <a:solidFill>
                  <a:schemeClr val="tx1"/>
                </a:solidFill>
                <a:latin typeface="+mj-lt"/>
                <a:ea typeface="Montserrat"/>
                <a:cs typeface="Montserrat"/>
              </a:rPr>
              <a:t>».</a:t>
            </a:r>
            <a:endParaRPr dirty="0"/>
          </a:p>
          <a:p>
            <a:pPr algn="ctr">
              <a:defRPr/>
            </a:pPr>
            <a:endParaRPr lang="fr-FR" sz="1100" dirty="0">
              <a:solidFill>
                <a:schemeClr val="tx1"/>
              </a:solidFill>
              <a:latin typeface="+mj-lt"/>
              <a:ea typeface="Montserrat"/>
              <a:cs typeface="Montserrat"/>
            </a:endParaRPr>
          </a:p>
        </p:txBody>
      </p:sp>
      <p:sp>
        <p:nvSpPr>
          <p:cNvPr id="9" name="Rectangle 8"/>
          <p:cNvSpPr/>
          <p:nvPr/>
        </p:nvSpPr>
        <p:spPr bwMode="auto">
          <a:xfrm>
            <a:off x="2449975" y="217287"/>
            <a:ext cx="3868675" cy="2327496"/>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bwMode="auto">
          <a:xfrm>
            <a:off x="3585947" y="2804077"/>
            <a:ext cx="5306533" cy="1633908"/>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bwMode="auto">
          <a:xfrm>
            <a:off x="4283969" y="3503256"/>
            <a:ext cx="864096" cy="202944"/>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bwMode="auto">
          <a:xfrm>
            <a:off x="5057614" y="2067694"/>
            <a:ext cx="1242578" cy="173480"/>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MINISTÈRIEL</Template>
  <TotalTime>282</TotalTime>
  <Words>923</Words>
  <Application>Microsoft Office PowerPoint</Application>
  <DocSecurity>0</DocSecurity>
  <PresentationFormat>Affichage à l'écran (16:9)</PresentationFormat>
  <Paragraphs>74</Paragraphs>
  <Slides>8</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Montserrat</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keywords/>
  <dc:description/>
  <cp:lastModifiedBy>PASCALE CURNIER</cp:lastModifiedBy>
  <cp:revision>82</cp:revision>
  <dcterms:created xsi:type="dcterms:W3CDTF">2020-03-05T15:21:24Z</dcterms:created>
  <dcterms:modified xsi:type="dcterms:W3CDTF">2024-09-02T14:11:50Z</dcterms:modified>
  <cp:category/>
  <dc:identifier/>
  <cp:contentStatus>Final</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y fmtid="{D5CDD505-2E9C-101B-9397-08002B2CF9AE}" pid="3" name="_MarkAsFinal">
    <vt:bool>true</vt:bool>
  </property>
</Properties>
</file>