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6.xml" ContentType="application/vnd.openxmlformats-officedocument.presentationml.slide+xml"/>
  <Override PartName="/docProps/custom.xml" ContentType="application/vnd.openxmlformats-officedocument.custom-properties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4.xml" ContentType="application/vnd.openxmlformats-officedocument.presentationml.slide+xml"/>
  <Override PartName="/customXml/itemProps3.xml" ContentType="application/vnd.openxmlformats-officedocument.customXmlProperties+xml"/>
  <Override PartName="/ppt/slideLayouts/slideLayout4.xml" ContentType="application/vnd.openxmlformats-officedocument.presentationml.slideLayout+xml"/>
  <Override PartName="/customXml/itemProps2.xml" ContentType="application/vnd.openxmlformats-officedocument.customXmlProperti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slideLayouts/slideLayout6.xml" ContentType="application/vnd.openxmlformats-officedocument.presentationml.slideLayout+xml"/>
  <Override PartName="/ppt/presProps.xml" ContentType="application/vnd.openxmlformats-officedocument.presentationml.presProps+xml"/>
  <Override PartName="/ppt/slides/slide7.xml" ContentType="application/vnd.openxmlformats-officedocument.presentationml.slide+xml"/>
  <Override PartName="/customXml/itemProps1.xml" ContentType="application/vnd.openxmlformats-officedocument.customXml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autoCompressPictures="0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5143500" type="screen16x9"/>
  <p:notesSz cx="9144000" cy="5143500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 /><Relationship Id="rId11" Type="http://schemas.openxmlformats.org/officeDocument/2006/relationships/tableStyles" Target="tableStyles.xml" /><Relationship Id="rId12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userDrawn="1">
  <p:cSld name="Couvertu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XX/XX/XXXX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3919897"/>
            <a:ext cx="3240000" cy="900000"/>
          </a:xfrm>
        </p:spPr>
        <p:txBody>
          <a:bodyPr anchor="b" anchorCtr="0"/>
          <a:lstStyle>
            <a:lvl1pPr>
              <a:defRPr sz="1150"/>
            </a:lvl1pPr>
          </a:lstStyle>
          <a:p>
            <a:pPr>
              <a:defRPr/>
            </a:pPr>
            <a:r>
              <a:rPr lang="fr-FR"/>
              <a:t>Intitulé de la direction </a:t>
            </a:r>
            <a:br>
              <a:rPr lang="fr-FR"/>
            </a:br>
            <a:r>
              <a:rPr lang="fr-FR"/>
              <a:t>ou de l’organisme rattaché</a:t>
            </a:r>
            <a:endParaRPr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fld id="{10C140CD-8AED-46FF-A9A2-77308F3F39AE}" type="slidenum">
              <a:rPr lang="fr-FR"/>
              <a:t/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Titre</a:t>
            </a:r>
            <a:endParaRPr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360394" y="51469"/>
            <a:ext cx="4355622" cy="358112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userDrawn="1">
  <p:cSld name="Titre et sous-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Titre</a:t>
            </a:r>
            <a:endParaRPr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>
              <a:defRPr/>
            </a:pPr>
            <a:r>
              <a:rPr lang="fr-FR" cap="all"/>
              <a:t>XX/XX/XXXX</a:t>
            </a:r>
            <a:endParaRPr lang="fr-FR" cap="all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Intitulé de la direction ou de l’organisme rattaché</a:t>
            </a:r>
            <a:endParaRPr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pPr>
              <a:defRPr/>
            </a:pPr>
            <a:fld id="{733122C9-A0B9-462F-8757-0847AD287B63}" type="slidenum">
              <a:rPr lang="fr-FR"/>
              <a:t/>
            </a:fld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2346046"/>
            <a:ext cx="8424000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>
              <a:defRPr/>
            </a:pPr>
            <a:r>
              <a:rPr lang="fr-FR"/>
              <a:t>Titre</a:t>
            </a:r>
            <a:endParaRPr/>
          </a:p>
          <a:p>
            <a:pPr lvl="1">
              <a:defRPr/>
            </a:pPr>
            <a:r>
              <a:rPr lang="fr-FR"/>
              <a:t>Sous-titre</a:t>
            </a:r>
            <a:endParaRPr/>
          </a:p>
        </p:txBody>
      </p:sp>
      <p:cxnSp>
        <p:nvCxnSpPr>
          <p:cNvPr id="12" name="Connecteur droit 11"/>
          <p:cNvCxnSpPr>
            <a:cxnSpLocks/>
          </p:cNvCxnSpPr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79512" y="118317"/>
            <a:ext cx="2195810" cy="18053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Sommai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</a:t>
            </a:r>
            <a:endParaRPr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>
              <a:defRPr/>
            </a:pPr>
            <a:r>
              <a:rPr lang="fr-FR" cap="all"/>
              <a:t>XX/XX/XXXX</a:t>
            </a:r>
            <a:endParaRPr lang="fr-FR" cap="all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Intitulé de la direction ou de l’organisme rattaché</a:t>
            </a:r>
            <a:endParaRPr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pPr>
              <a:defRPr/>
            </a:pPr>
            <a:fld id="{733122C9-A0B9-462F-8757-0847AD287B63}" type="slidenum">
              <a:rPr lang="fr-FR"/>
              <a:t/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1891968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>
              <a:defRPr/>
            </a:pPr>
            <a:r>
              <a:rPr lang="fr-FR"/>
              <a:t>Titre de la partie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>
              <a:defRPr/>
            </a:pPr>
            <a:r>
              <a:rPr lang="fr-FR"/>
              <a:t>Titre de la partie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>
              <a:defRPr/>
            </a:pPr>
            <a:r>
              <a:rPr lang="fr-FR"/>
              <a:t>Titre de la partie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Chap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179512" y="4371950"/>
            <a:ext cx="878497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Disposition personnalisé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algn="r">
              <a:defRPr/>
            </a:pPr>
            <a:r>
              <a:rPr lang="fr-FR" cap="all"/>
              <a:t>XX/XX/XXXX</a:t>
            </a:r>
            <a:endParaRPr lang="fr-FR" cap="all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Intitulé de la direction ou de l’organisme rattaché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33122C9-A0B9-462F-8757-0847AD287B63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Titre et textes 3 colonn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</a:t>
            </a:r>
            <a:endParaRPr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>
              <a:defRPr/>
            </a:pPr>
            <a:r>
              <a:rPr lang="fr-FR" cap="all"/>
              <a:t>XX/XX/XXXX</a:t>
            </a:r>
            <a:endParaRPr lang="fr-FR" cap="all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Intitulé de la direction ou de l’organisme rattaché</a:t>
            </a:r>
            <a:endParaRPr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pPr>
              <a:defRPr/>
            </a:pPr>
            <a:fld id="{733122C9-A0B9-462F-8757-0847AD287B63}" type="slidenum">
              <a:rPr lang="fr-FR"/>
              <a:t/>
            </a:fld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>
              <a:defRPr/>
            </a:pPr>
            <a:r>
              <a:rPr lang="fr-FR"/>
              <a:t>Titre</a:t>
            </a:r>
            <a:endParaRPr/>
          </a:p>
          <a:p>
            <a:pPr lvl="1">
              <a:defRPr/>
            </a:pPr>
            <a:r>
              <a:rPr lang="fr-FR"/>
              <a:t>Sous-titre</a:t>
            </a:r>
            <a:endParaRPr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>
              <a:defRPr/>
            </a:pPr>
            <a:r>
              <a:rPr lang="fr-FR"/>
              <a:t>Texte de niveau 1</a:t>
            </a:r>
            <a:endParaRPr/>
          </a:p>
          <a:p>
            <a:pPr lvl="1">
              <a:defRPr/>
            </a:pPr>
            <a:r>
              <a:rPr lang="fr-FR"/>
              <a:t>Texte de niveau 2</a:t>
            </a:r>
            <a:endParaRPr/>
          </a:p>
          <a:p>
            <a:pPr lvl="2">
              <a:defRPr/>
            </a:pPr>
            <a:r>
              <a:rPr lang="fr-FR"/>
              <a:t>Texte de niveau 3</a:t>
            </a:r>
            <a:endParaRPr/>
          </a:p>
          <a:p>
            <a:pPr lvl="3">
              <a:defRPr/>
            </a:pPr>
            <a:r>
              <a:rPr lang="fr-FR"/>
              <a:t>Texte de niveau 4</a:t>
            </a:r>
            <a:endParaRPr/>
          </a:p>
          <a:p>
            <a:pPr lvl="4">
              <a:defRPr/>
            </a:pPr>
            <a:r>
              <a:rPr lang="fr-FR"/>
              <a:t>Texte de niveau 5</a:t>
            </a:r>
            <a:endParaRPr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>
              <a:defRPr/>
            </a:pPr>
            <a:r>
              <a:rPr lang="fr-FR"/>
              <a:t>Texte de niveau 1</a:t>
            </a:r>
            <a:endParaRPr/>
          </a:p>
          <a:p>
            <a:pPr lvl="1">
              <a:defRPr/>
            </a:pPr>
            <a:r>
              <a:rPr lang="fr-FR"/>
              <a:t>Texte de niveau 2</a:t>
            </a:r>
            <a:endParaRPr/>
          </a:p>
          <a:p>
            <a:pPr lvl="2">
              <a:defRPr/>
            </a:pPr>
            <a:r>
              <a:rPr lang="fr-FR"/>
              <a:t>Texte de niveau 3</a:t>
            </a:r>
            <a:endParaRPr/>
          </a:p>
          <a:p>
            <a:pPr lvl="3">
              <a:defRPr/>
            </a:pPr>
            <a:r>
              <a:rPr lang="fr-FR"/>
              <a:t>Texte de niveau 4</a:t>
            </a:r>
            <a:endParaRPr/>
          </a:p>
          <a:p>
            <a:pPr lvl="4">
              <a:defRPr/>
            </a:pPr>
            <a:r>
              <a:rPr lang="fr-FR"/>
              <a:t>Texte de niveau 5</a:t>
            </a:r>
            <a:endParaRPr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>
              <a:defRPr/>
            </a:pPr>
            <a:r>
              <a:rPr lang="fr-FR"/>
              <a:t>Texte de niveau 1</a:t>
            </a:r>
            <a:endParaRPr/>
          </a:p>
          <a:p>
            <a:pPr lvl="1">
              <a:defRPr/>
            </a:pPr>
            <a:r>
              <a:rPr lang="fr-FR"/>
              <a:t>Texte de niveau 2</a:t>
            </a:r>
            <a:endParaRPr/>
          </a:p>
          <a:p>
            <a:pPr lvl="2">
              <a:defRPr/>
            </a:pPr>
            <a:r>
              <a:rPr lang="fr-FR"/>
              <a:t>Texte de niveau 3</a:t>
            </a:r>
            <a:endParaRPr/>
          </a:p>
          <a:p>
            <a:pPr lvl="3">
              <a:defRPr/>
            </a:pPr>
            <a:r>
              <a:rPr lang="fr-FR"/>
              <a:t>Texte de niveau 4</a:t>
            </a:r>
            <a:endParaRPr/>
          </a:p>
          <a:p>
            <a:pPr lvl="4">
              <a:defRPr/>
            </a:pPr>
            <a:r>
              <a:rPr lang="fr-FR"/>
              <a:t>Texte de niveau 5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900000"/>
            <a:ext cx="842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defRPr/>
            </a:pPr>
            <a:r>
              <a:rPr lang="fr-FR"/>
              <a:t>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1836000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fr-FR"/>
              <a:t>Texte de niveau 1</a:t>
            </a:r>
            <a:endParaRPr/>
          </a:p>
          <a:p>
            <a:pPr lvl="1">
              <a:defRPr/>
            </a:pPr>
            <a:r>
              <a:rPr lang="fr-FR"/>
              <a:t>Texte de niveau 2</a:t>
            </a:r>
            <a:endParaRPr/>
          </a:p>
          <a:p>
            <a:pPr lvl="2">
              <a:defRPr/>
            </a:pPr>
            <a:r>
              <a:rPr lang="fr-FR"/>
              <a:t>Texte de niveau 3</a:t>
            </a:r>
            <a:endParaRPr/>
          </a:p>
          <a:p>
            <a:pPr lvl="3">
              <a:defRPr/>
            </a:pPr>
            <a:r>
              <a:rPr lang="fr-FR"/>
              <a:t>Texte de niveau 4</a:t>
            </a:r>
            <a:endParaRPr/>
          </a:p>
          <a:p>
            <a:pPr lvl="4">
              <a:defRPr/>
            </a:pPr>
            <a:r>
              <a:rPr lang="fr-FR"/>
              <a:t>Texte de niveau 5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7614000" y="4783500"/>
            <a:ext cx="117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 b="1">
                <a:solidFill>
                  <a:schemeClr val="tx1"/>
                </a:solidFill>
              </a:defRPr>
            </a:lvl1pPr>
          </a:lstStyle>
          <a:p>
            <a:pPr algn="r">
              <a:defRPr/>
            </a:pPr>
            <a:r>
              <a:rPr lang="fr-FR" cap="all"/>
              <a:t>XX/XX/XXXX</a:t>
            </a:r>
            <a:endParaRPr lang="fr-FR" cap="al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60000" y="4783500"/>
            <a:ext cx="5904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/>
              <a:t>Intitulé de la direction ou de l’organisme rattaché</a:t>
            </a:r>
            <a:endParaRPr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264000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33122C9-A0B9-462F-8757-0847AD287B63}" type="slidenum">
              <a:rPr lang="fr-FR"/>
              <a:t/>
            </a:fld>
            <a:endParaRPr lang="fr-FR"/>
          </a:p>
        </p:txBody>
      </p:sp>
      <p:cxnSp>
        <p:nvCxnSpPr>
          <p:cNvPr id="10" name="Connecteur droit 9"/>
          <p:cNvCxnSpPr>
            <a:cxnSpLocks/>
          </p:cNvCxnSpPr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 userDrawn="1"/>
        </p:nvPicPr>
        <p:blipFill>
          <a:blip r:embed="rId8"/>
          <a:stretch/>
        </p:blipFill>
        <p:spPr bwMode="auto">
          <a:xfrm>
            <a:off x="323528" y="108000"/>
            <a:ext cx="755934" cy="6215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dt="1" ftr="1" hdr="0" sldNum="1"/>
  <p:txStyles>
    <p:titleStyle>
      <a:lvl1pPr algn="l" defTabSz="914400">
        <a:lnSpc>
          <a:spcPct val="90000"/>
        </a:lnSpc>
        <a:spcBef>
          <a:spcPts val="0"/>
        </a:spcBef>
        <a:buNone/>
        <a:defRPr sz="2550" b="1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>
        <a:lnSpc>
          <a:spcPct val="100000"/>
        </a:lnSpc>
        <a:spcBef>
          <a:spcPts val="0"/>
        </a:spcBef>
        <a:spcAft>
          <a:spcPts val="500"/>
        </a:spcAft>
        <a:buFont typeface="Arial"/>
        <a:buNone/>
        <a:defRPr sz="1050" b="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72000" algn="l" defTabSz="914400">
        <a:lnSpc>
          <a:spcPct val="100000"/>
        </a:lnSpc>
        <a:spcBef>
          <a:spcPts val="600"/>
        </a:spcBef>
        <a:spcAft>
          <a:spcPts val="600"/>
        </a:spcAft>
        <a:buFont typeface="Arial"/>
        <a:buChar char="•"/>
        <a:defRPr sz="95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72000" algn="l" defTabSz="914400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/>
        <a:buChar char="•"/>
        <a:defRPr sz="850">
          <a:solidFill>
            <a:schemeClr val="tx1"/>
          </a:solidFill>
          <a:latin typeface="+mn-lt"/>
          <a:ea typeface="+mn-ea"/>
          <a:cs typeface="+mn-cs"/>
        </a:defRPr>
      </a:lvl3pPr>
      <a:lvl4pPr marL="612000" indent="-72000" algn="l" defTabSz="914400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/>
        <a:buChar char="•"/>
        <a:defRPr sz="750">
          <a:solidFill>
            <a:schemeClr val="tx1"/>
          </a:solidFill>
          <a:latin typeface="+mn-lt"/>
          <a:ea typeface="+mn-ea"/>
          <a:cs typeface="+mn-cs"/>
        </a:defRPr>
      </a:lvl4pPr>
      <a:lvl5pPr marL="828000" indent="-72000" algn="l" defTabSz="914400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/>
        <a:buChar char="•"/>
        <a:defRPr sz="7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www.dailymotion.com/video/x7ypdmf" TargetMode="Externa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 bwMode="auto">
          <a:xfrm>
            <a:off x="2942416" y="339502"/>
            <a:ext cx="5256584" cy="1008112"/>
          </a:xfrm>
        </p:spPr>
        <p:txBody>
          <a:bodyPr/>
          <a:lstStyle/>
          <a:p>
            <a:pPr>
              <a:defRPr/>
            </a:pPr>
            <a:r>
              <a:rPr lang="fr-FR"/>
              <a:t>ADAGE</a:t>
            </a:r>
            <a:endParaRPr/>
          </a:p>
          <a:p>
            <a:pPr lvl="1">
              <a:defRPr/>
            </a:pPr>
            <a:r>
              <a:rPr lang="fr-FR"/>
              <a:t>Application dédiée à la généralisation de l’EAC</a:t>
            </a:r>
            <a:endParaRPr/>
          </a:p>
          <a:p>
            <a:pPr lvl="1">
              <a:defRPr/>
            </a:pP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algn="r">
              <a:defRPr/>
            </a:pPr>
            <a:r>
              <a:rPr lang="fr-FR" cap="all"/>
              <a:t>XX/XX/XXXX</a:t>
            </a:r>
            <a:endParaRPr lang="fr-FR" cap="all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Intitulé de la direction ou de l’organisme rattaché</a:t>
            </a:r>
            <a:endParaRPr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33122C9-A0B9-462F-8757-0847AD287B63}" type="slidenum">
              <a:rPr lang="fr-FR"/>
              <a:t/>
            </a:fld>
            <a:endParaRPr lang="fr-FR"/>
          </a:p>
        </p:txBody>
      </p:sp>
      <p:sp>
        <p:nvSpPr>
          <p:cNvPr id="3" name="Rectangle 2"/>
          <p:cNvSpPr/>
          <p:nvPr/>
        </p:nvSpPr>
        <p:spPr bwMode="auto">
          <a:xfrm>
            <a:off x="-219234" y="1923678"/>
            <a:ext cx="91117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fr-FR" sz="2400" b="1" cap="all"/>
              <a:t>DIRECTEUR D’école</a:t>
            </a:r>
            <a:endParaRPr lang="fr-FR" sz="2400" b="1" cap="all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360000" y="2668660"/>
            <a:ext cx="4653676" cy="2114244"/>
          </a:xfrm>
          <a:prstGeom prst="rect">
            <a:avLst/>
          </a:prstGeom>
        </p:spPr>
      </p:pic>
      <p:sp>
        <p:nvSpPr>
          <p:cNvPr id="10" name="Rectangle avec flèche vers la gauche 9"/>
          <p:cNvSpPr/>
          <p:nvPr/>
        </p:nvSpPr>
        <p:spPr bwMode="auto">
          <a:xfrm>
            <a:off x="4499992" y="2715766"/>
            <a:ext cx="4464496" cy="1872208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4402"/>
            </a:avLst>
          </a:prstGeom>
          <a:solidFill>
            <a:srgbClr val="BF1380"/>
          </a:solidFill>
          <a:ln>
            <a:solidFill>
              <a:schemeClr val="bg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  <a:defRPr/>
            </a:pPr>
            <a:r>
              <a:rPr lang="fr-FR" sz="1100"/>
              <a:t>Pour vous connecter à ADAGE : </a:t>
            </a:r>
            <a:endParaRPr/>
          </a:p>
          <a:p>
            <a:pPr marL="171450" indent="-171450">
              <a:spcAft>
                <a:spcPts val="600"/>
              </a:spcAft>
              <a:buFontTx/>
              <a:buChar char="-"/>
              <a:defRPr/>
            </a:pPr>
            <a:r>
              <a:rPr lang="fr-FR" sz="1100"/>
              <a:t>Ouvrez l’intranet académique (ARENA)</a:t>
            </a:r>
            <a:endParaRPr/>
          </a:p>
          <a:p>
            <a:pPr marL="171450" indent="-171450">
              <a:spcAft>
                <a:spcPts val="600"/>
              </a:spcAft>
              <a:buFontTx/>
              <a:buChar char="-"/>
              <a:defRPr/>
            </a:pPr>
            <a:r>
              <a:rPr lang="fr-FR" sz="1100"/>
              <a:t>Renseignez vos identifiant et mot de passe</a:t>
            </a:r>
            <a:endParaRPr/>
          </a:p>
          <a:p>
            <a:pPr marL="171450" indent="-171450">
              <a:spcAft>
                <a:spcPts val="600"/>
              </a:spcAft>
              <a:buFontTx/>
              <a:buChar char="-"/>
              <a:defRPr/>
            </a:pPr>
            <a:r>
              <a:rPr lang="fr-FR" sz="1100"/>
              <a:t>Choisissez le domaine « Scolarité du 1er degré » ou « Scolarité du 2</a:t>
            </a:r>
            <a:r>
              <a:rPr lang="fr-FR" sz="1100" baseline="30000"/>
              <a:t>nd</a:t>
            </a:r>
            <a:r>
              <a:rPr lang="fr-FR" sz="1100"/>
              <a:t> degré »</a:t>
            </a:r>
            <a:endParaRPr/>
          </a:p>
          <a:p>
            <a:pPr marL="171450" indent="-171450">
              <a:spcAft>
                <a:spcPts val="600"/>
              </a:spcAft>
              <a:buFontTx/>
              <a:buChar char="-"/>
              <a:defRPr/>
            </a:pPr>
            <a:r>
              <a:rPr lang="fr-FR" sz="1100"/>
              <a:t>Cliquez sur « ADAGE - Application Dédiée À la Généralisation de l'EAC » dans la rubrique « Application dédiée aux parcours éducatifs »</a:t>
            </a:r>
            <a:endParaRPr lang="fr-FR" sz="11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 bwMode="auto">
          <a:xfrm>
            <a:off x="107505" y="212097"/>
            <a:ext cx="8856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/>
              <a:t>L’application évolue : </a:t>
            </a:r>
            <a:endParaRPr/>
          </a:p>
          <a:p>
            <a:pPr algn="ctr">
              <a:defRPr/>
            </a:pPr>
            <a:r>
              <a:rPr lang="fr-FR"/>
              <a:t>les projets pour 2023-24 peuvent être renseignés dès avril 2022</a:t>
            </a:r>
            <a:endParaRPr/>
          </a:p>
          <a:p>
            <a:pPr algn="ctr"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 bwMode="auto">
          <a:xfrm>
            <a:off x="614098" y="987574"/>
            <a:ext cx="76327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/>
              <a:t>ADAGE vous permet de prendre connaissance de toutes les initiatives de vos équipes pédagogiques. Elle est prévue pour faciliter le dialogue au sein de </a:t>
            </a:r>
            <a:r>
              <a:rPr lang="fr-FR"/>
              <a:t>l’école entre </a:t>
            </a:r>
            <a:r>
              <a:rPr lang="fr-FR"/>
              <a:t>pairs, avec la direction, pour préparer les budgets et les conseils </a:t>
            </a:r>
            <a:r>
              <a:rPr lang="fr-FR"/>
              <a:t>d’école.</a:t>
            </a:r>
            <a:endParaRPr lang="fr-FR"/>
          </a:p>
        </p:txBody>
      </p:sp>
      <p:sp>
        <p:nvSpPr>
          <p:cNvPr id="6" name="Rectangle 5"/>
          <p:cNvSpPr/>
          <p:nvPr/>
        </p:nvSpPr>
        <p:spPr bwMode="auto">
          <a:xfrm>
            <a:off x="395537" y="2643758"/>
            <a:ext cx="8280919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fr-FR"/>
              <a:t>Pour permettre la saisie la plus exhaustive possible, attribuez le profil « rédacteur de projets » aux professeurs de votre </a:t>
            </a:r>
            <a:r>
              <a:rPr lang="fr-FR"/>
              <a:t>école.</a:t>
            </a:r>
            <a:endParaRPr lang="fr-FR"/>
          </a:p>
          <a:p>
            <a:pPr algn="ctr">
              <a:defRPr/>
            </a:pPr>
            <a:r>
              <a:rPr lang="fr-FR" sz="1200"/>
              <a:t>Vidéo tutoriel  </a:t>
            </a:r>
            <a:r>
              <a:rPr lang="fr-FR" sz="1200" u="sng">
                <a:hlinkClick r:id="rId2" tooltip="https://www.dailymotion.com/video/x7ypdmf"/>
              </a:rPr>
              <a:t>https://www.dailymotion.com/video/x7ypdmf</a:t>
            </a:r>
            <a:r>
              <a:rPr lang="fr-FR" sz="1200"/>
              <a:t> (durée : 1mn17</a:t>
            </a:r>
            <a:r>
              <a:rPr lang="fr-FR"/>
              <a:t>)</a:t>
            </a:r>
            <a:endParaRPr/>
          </a:p>
        </p:txBody>
      </p:sp>
      <p:sp>
        <p:nvSpPr>
          <p:cNvPr id="12" name="Rectangle 11"/>
          <p:cNvSpPr/>
          <p:nvPr/>
        </p:nvSpPr>
        <p:spPr bwMode="auto">
          <a:xfrm>
            <a:off x="395536" y="3795885"/>
            <a:ext cx="8282215" cy="365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/>
              <a:t>Il vous est toujours possible de modifier, d’annuler ou supprimer des projets.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39552" y="724364"/>
            <a:ext cx="6097852" cy="3446016"/>
          </a:xfrm>
          <a:prstGeom prst="rect">
            <a:avLst/>
          </a:prstGeom>
          <a:ln>
            <a:solidFill>
              <a:srgbClr val="4663B4"/>
            </a:solidFill>
          </a:ln>
        </p:spPr>
      </p:pic>
      <p:sp>
        <p:nvSpPr>
          <p:cNvPr id="4" name="Rectangle avec flèche vers le haut 3"/>
          <p:cNvSpPr/>
          <p:nvPr/>
        </p:nvSpPr>
        <p:spPr bwMode="auto">
          <a:xfrm>
            <a:off x="467544" y="3967878"/>
            <a:ext cx="3672408" cy="980136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CB198A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5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NOUVEAUTE : </a:t>
            </a:r>
            <a:r>
              <a:rPr lang="fr-FR" sz="1050" b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les Appels à projets</a:t>
            </a:r>
            <a:endParaRPr/>
          </a:p>
          <a:p>
            <a:pPr algn="ctr">
              <a:defRPr/>
            </a:pPr>
            <a:r>
              <a:rPr lang="fr-FR" sz="1050">
                <a:solidFill>
                  <a:schemeClr val="bg1"/>
                </a:solidFill>
                <a:latin typeface="+mj-lt"/>
                <a:ea typeface="+mj-ea"/>
                <a:cs typeface="+mj-cs"/>
              </a:rPr>
              <a:t>Un portail d’inscription ou de candidature à des dispositifs  pour l’année scolaire 2023-24</a:t>
            </a:r>
            <a:endParaRPr/>
          </a:p>
        </p:txBody>
      </p:sp>
      <p:sp>
        <p:nvSpPr>
          <p:cNvPr id="8" name="Rectangle avec flèche vers la gauche 7"/>
          <p:cNvSpPr/>
          <p:nvPr/>
        </p:nvSpPr>
        <p:spPr bwMode="auto">
          <a:xfrm>
            <a:off x="6375875" y="1491630"/>
            <a:ext cx="2166834" cy="1335153"/>
          </a:xfrm>
          <a:prstGeom prst="leftArrowCallout">
            <a:avLst>
              <a:gd name="adj1" fmla="val 10173"/>
              <a:gd name="adj2" fmla="val 14291"/>
              <a:gd name="adj3" fmla="val 23887"/>
              <a:gd name="adj4" fmla="val 76685"/>
            </a:avLst>
          </a:prstGeom>
          <a:solidFill>
            <a:srgbClr val="79AF39"/>
          </a:solidFill>
          <a:ln>
            <a:solidFill>
              <a:schemeClr val="bg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5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endParaRPr lang="fr-FR" sz="105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fr-FR" sz="1050">
                <a:solidFill>
                  <a:schemeClr val="bg1"/>
                </a:solidFill>
                <a:latin typeface="+mj-lt"/>
                <a:ea typeface="+mj-ea"/>
                <a:cs typeface="+mj-cs"/>
              </a:rPr>
              <a:t>« valider le projet » : l’équipe pédagogique </a:t>
            </a:r>
            <a:r>
              <a:rPr lang="fr-FR" sz="1050">
                <a:solidFill>
                  <a:schemeClr val="bg1"/>
                </a:solidFill>
                <a:latin typeface="+mj-lt"/>
                <a:ea typeface="+mj-ea"/>
                <a:cs typeface="+mj-cs"/>
              </a:rPr>
              <a:t>vous demande votre validation ou de faire valider le projet par l’IEN.</a:t>
            </a:r>
            <a:endParaRPr lang="fr-FR" sz="105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171450" indent="-171450" algn="ctr">
              <a:buFontTx/>
              <a:buChar char="-"/>
              <a:defRPr/>
            </a:pPr>
            <a:endParaRPr lang="fr-FR" sz="105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43608" y="267494"/>
            <a:ext cx="52998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400"/>
              <a:t>Page d’accueil de l’application avec le profil « </a:t>
            </a:r>
            <a:r>
              <a:rPr lang="fr-FR" sz="1400"/>
              <a:t>directeur d’école</a:t>
            </a:r>
            <a:r>
              <a:rPr lang="fr-FR" sz="1400"/>
              <a:t> »</a:t>
            </a:r>
            <a:endParaRPr/>
          </a:p>
        </p:txBody>
      </p:sp>
      <p:sp>
        <p:nvSpPr>
          <p:cNvPr id="11" name="Rectangle 10"/>
          <p:cNvSpPr/>
          <p:nvPr/>
        </p:nvSpPr>
        <p:spPr bwMode="auto">
          <a:xfrm>
            <a:off x="4274463" y="4319474"/>
            <a:ext cx="2952328" cy="628540"/>
          </a:xfrm>
          <a:prstGeom prst="rect">
            <a:avLst/>
          </a:prstGeom>
          <a:solidFill>
            <a:srgbClr val="D81F94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9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La capture d’écran ci-dessus est une simulation. Cette nouveauté est mise en ligne le 4 avril, les Appels à projets seront ajoutés au fil de la publication de leurs calendriers dans les semaines qui viennent.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 bwMode="auto">
          <a:xfrm>
            <a:off x="344511" y="1203598"/>
            <a:ext cx="8291381" cy="2398646"/>
            <a:chOff x="323528" y="1181555"/>
            <a:chExt cx="8291381" cy="2398646"/>
          </a:xfrm>
        </p:grpSpPr>
        <p:pic>
          <p:nvPicPr>
            <p:cNvPr id="3" name="Image 2"/>
            <p:cNvPicPr>
              <a:picLocks noChangeAspect="1"/>
            </p:cNvPicPr>
            <p:nvPr/>
          </p:nvPicPr>
          <p:blipFill>
            <a:blip r:embed="rId2"/>
            <a:stretch/>
          </p:blipFill>
          <p:spPr bwMode="auto">
            <a:xfrm>
              <a:off x="323528" y="1181555"/>
              <a:ext cx="8291381" cy="2398646"/>
            </a:xfrm>
            <a:prstGeom prst="rect">
              <a:avLst/>
            </a:prstGeom>
            <a:ln>
              <a:solidFill>
                <a:srgbClr val="4663B4"/>
              </a:solidFill>
            </a:ln>
          </p:spPr>
        </p:pic>
        <p:sp>
          <p:nvSpPr>
            <p:cNvPr id="12" name="Rectangle avec flèche vers la gauche 11"/>
            <p:cNvSpPr/>
            <p:nvPr/>
          </p:nvSpPr>
          <p:spPr bwMode="auto">
            <a:xfrm>
              <a:off x="4139952" y="1440126"/>
              <a:ext cx="1340910" cy="914400"/>
            </a:xfrm>
            <a:prstGeom prst="left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rgbClr val="D81F9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fr-FR" sz="1050" b="1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Choisir l’année 2022-2023 ou </a:t>
              </a:r>
              <a:endParaRPr/>
            </a:p>
            <a:p>
              <a:pPr algn="ctr">
                <a:defRPr/>
              </a:pPr>
              <a:r>
                <a:rPr lang="fr-FR" sz="1050" b="1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2023-2024</a:t>
              </a:r>
              <a:endParaRPr/>
            </a:p>
          </p:txBody>
        </p:sp>
        <p:sp>
          <p:nvSpPr>
            <p:cNvPr id="2" name="Rectangle 1"/>
            <p:cNvSpPr/>
            <p:nvPr/>
          </p:nvSpPr>
          <p:spPr bwMode="auto">
            <a:xfrm>
              <a:off x="1115616" y="1181555"/>
              <a:ext cx="756360" cy="310075"/>
            </a:xfrm>
            <a:prstGeom prst="rect">
              <a:avLst/>
            </a:prstGeom>
            <a:noFill/>
            <a:ln>
              <a:solidFill>
                <a:srgbClr val="D81F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</p:grpSp>
      <p:sp>
        <p:nvSpPr>
          <p:cNvPr id="7" name="Titre 1"/>
          <p:cNvSpPr txBox="1"/>
          <p:nvPr/>
        </p:nvSpPr>
        <p:spPr bwMode="gray">
          <a:xfrm>
            <a:off x="1187624" y="222174"/>
            <a:ext cx="7564978" cy="5500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255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  <a:defRPr/>
            </a:pPr>
            <a:r>
              <a:rPr lang="fr-FR" sz="1400" b="0"/>
              <a:t>Le volet culturel du projet d’établissement regroupe l’ensemble des projets d’éducation artistique et culturelle portés par les équipes pédagogiques de </a:t>
            </a:r>
            <a:r>
              <a:rPr lang="fr-FR" sz="1400" b="0"/>
              <a:t>l’école.</a:t>
            </a:r>
            <a:endParaRPr lang="fr-FR" sz="1400" b="0"/>
          </a:p>
          <a:p>
            <a:pPr>
              <a:defRPr/>
            </a:pPr>
            <a:r>
              <a:rPr lang="fr-FR" sz="1400" b="0"/>
              <a:t>Les informations renseignées alimentent les attestations individuelles des parcours EAC des élèves.</a:t>
            </a:r>
            <a:br>
              <a:rPr lang="fr-FR" sz="1050" b="0"/>
            </a:br>
            <a:endParaRPr lang="fr-FR" sz="1050" b="0"/>
          </a:p>
        </p:txBody>
      </p:sp>
      <p:sp>
        <p:nvSpPr>
          <p:cNvPr id="8" name="Rectangle avec flèche vers le haut 7"/>
          <p:cNvSpPr/>
          <p:nvPr/>
        </p:nvSpPr>
        <p:spPr bwMode="auto">
          <a:xfrm>
            <a:off x="323528" y="3363838"/>
            <a:ext cx="2232248" cy="1656184"/>
          </a:xfrm>
          <a:prstGeom prst="upArrowCallout">
            <a:avLst>
              <a:gd name="adj1" fmla="val 26077"/>
              <a:gd name="adj2" fmla="val 25000"/>
              <a:gd name="adj3" fmla="val 25000"/>
              <a:gd name="adj4" fmla="val 64977"/>
            </a:avLst>
          </a:prstGeom>
          <a:solidFill>
            <a:srgbClr val="85C44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5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Chorale, classe orchestre, classe à horaires aménagés, enseignements optionnels et de spécialité, etc.</a:t>
            </a:r>
            <a:endParaRPr/>
          </a:p>
        </p:txBody>
      </p:sp>
      <p:sp>
        <p:nvSpPr>
          <p:cNvPr id="9" name="Rectangle avec flèche vers le haut 8"/>
          <p:cNvSpPr/>
          <p:nvPr/>
        </p:nvSpPr>
        <p:spPr bwMode="auto">
          <a:xfrm>
            <a:off x="2928261" y="3373553"/>
            <a:ext cx="2921627" cy="1646469"/>
          </a:xfrm>
          <a:prstGeom prst="upArrowCallout">
            <a:avLst>
              <a:gd name="adj1" fmla="val 26077"/>
              <a:gd name="adj2" fmla="val 25000"/>
              <a:gd name="adj3" fmla="val 25000"/>
              <a:gd name="adj4" fmla="val 64977"/>
            </a:avLst>
          </a:prstGeom>
          <a:solidFill>
            <a:srgbClr val="9EAEDA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5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Projets pédagogiques liés à des dispositifs : Ecole et cinéma, Goncourt des lycéens, Concours national de la résistance, Création en cours, appels à projets académiques, etc.</a:t>
            </a:r>
            <a:endParaRPr/>
          </a:p>
        </p:txBody>
      </p:sp>
      <p:sp>
        <p:nvSpPr>
          <p:cNvPr id="10" name="Rectangle avec flèche vers le haut 9"/>
          <p:cNvSpPr/>
          <p:nvPr/>
        </p:nvSpPr>
        <p:spPr bwMode="auto">
          <a:xfrm>
            <a:off x="6222373" y="3373553"/>
            <a:ext cx="2814123" cy="1646469"/>
          </a:xfrm>
          <a:prstGeom prst="upArrowCallout">
            <a:avLst>
              <a:gd name="adj1" fmla="val 26077"/>
              <a:gd name="adj2" fmla="val 25000"/>
              <a:gd name="adj3" fmla="val 25000"/>
              <a:gd name="adj4" fmla="val 64977"/>
            </a:avLst>
          </a:prstGeom>
          <a:solidFill>
            <a:srgbClr val="CF99CA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5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Projets pédagogiques non liés à un dispositif, ils sont définis de manière générique : projet articulant les trois piliers de l’EAC, action de sensibilisation artistique, club artistique, rencontre avec des artistes, etc.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2088000" y="2931790"/>
            <a:ext cx="936104" cy="72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915816" y="195486"/>
            <a:ext cx="5994005" cy="3493704"/>
          </a:xfrm>
          <a:prstGeom prst="rect">
            <a:avLst/>
          </a:prstGeom>
          <a:ln>
            <a:solidFill>
              <a:srgbClr val="4663B4"/>
            </a:solidFill>
          </a:ln>
        </p:spPr>
      </p:pic>
      <p:sp>
        <p:nvSpPr>
          <p:cNvPr id="11" name="Rectangle 10"/>
          <p:cNvSpPr/>
          <p:nvPr/>
        </p:nvSpPr>
        <p:spPr bwMode="auto">
          <a:xfrm>
            <a:off x="395812" y="2643758"/>
            <a:ext cx="3384376" cy="2358629"/>
          </a:xfrm>
          <a:prstGeom prst="rect">
            <a:avLst/>
          </a:prstGeom>
          <a:solidFill>
            <a:srgbClr val="E2E2E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5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NOUVEAUTE </a:t>
            </a:r>
            <a:r>
              <a:rPr lang="fr-FR" sz="1050">
                <a:solidFill>
                  <a:schemeClr val="tx1"/>
                </a:solidFill>
              </a:rPr>
              <a:t>pour </a:t>
            </a:r>
            <a:r>
              <a:rPr lang="fr-FR" sz="1050">
                <a:solidFill>
                  <a:srgbClr val="4663B4"/>
                </a:solidFill>
              </a:rPr>
              <a:t>les projets liés à des dispositifs</a:t>
            </a:r>
            <a:r>
              <a:rPr lang="fr-FR" sz="1050">
                <a:solidFill>
                  <a:schemeClr val="tx1"/>
                </a:solidFill>
              </a:rPr>
              <a:t> et </a:t>
            </a:r>
            <a:r>
              <a:rPr lang="fr-FR" sz="1050">
                <a:solidFill>
                  <a:srgbClr val="B35BAA"/>
                </a:solidFill>
              </a:rPr>
              <a:t>les projets à l’initiative de l’établissement </a:t>
            </a:r>
            <a:r>
              <a:rPr lang="fr-FR" sz="1050">
                <a:solidFill>
                  <a:schemeClr val="tx1"/>
                </a:solidFill>
              </a:rPr>
              <a:t>:</a:t>
            </a:r>
            <a:endParaRPr/>
          </a:p>
          <a:p>
            <a:pPr algn="ctr">
              <a:defRPr/>
            </a:pPr>
            <a:r>
              <a:rPr lang="fr-FR" sz="105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endParaRPr/>
          </a:p>
          <a:p>
            <a:pPr algn="ctr">
              <a:defRPr/>
            </a:pPr>
            <a:r>
              <a:rPr lang="fr-FR" sz="105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Les équipes pédagogiques peuvent renseigner un budget prévisionnel et demander la validation de votre direction.</a:t>
            </a:r>
            <a:endParaRPr/>
          </a:p>
          <a:p>
            <a:pPr algn="ctr">
              <a:defRPr/>
            </a:pPr>
            <a:endParaRPr lang="fr-FR" sz="105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fr-FR" sz="105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 budget est destiné au dialogue interne au sein de </a:t>
            </a:r>
            <a:r>
              <a:rPr lang="fr-FR" sz="105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l’école </a:t>
            </a:r>
            <a:r>
              <a:rPr lang="fr-FR" sz="105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(direction, collègues, </a:t>
            </a:r>
            <a:r>
              <a:rPr lang="fr-FR" sz="105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conseil d’école).</a:t>
            </a:r>
            <a:endParaRPr lang="fr-FR" sz="105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fr-FR" sz="105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fr-FR" sz="105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Il est modifiable à tout moment.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2088000" y="2931790"/>
            <a:ext cx="936104" cy="72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" name="Rectangle 13"/>
          <p:cNvSpPr/>
          <p:nvPr/>
        </p:nvSpPr>
        <p:spPr bwMode="auto">
          <a:xfrm>
            <a:off x="1259632" y="140389"/>
            <a:ext cx="6944925" cy="772765"/>
          </a:xfrm>
          <a:prstGeom prst="rect">
            <a:avLst/>
          </a:prstGeom>
          <a:solidFill>
            <a:srgbClr val="E2E2E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5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 page de « validation des projets » permet de suivre l’état de chaque projet : validation du </a:t>
            </a:r>
            <a:r>
              <a:rPr lang="fr-FR" sz="105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directeur ou de l’IEN, </a:t>
            </a:r>
            <a:r>
              <a:rPr lang="fr-FR" sz="105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avis </a:t>
            </a:r>
            <a:r>
              <a:rPr lang="fr-FR" sz="105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 l’IEN et/ou </a:t>
            </a:r>
            <a:r>
              <a:rPr lang="fr-FR" sz="105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avis de la commission qui étudie le projet dans le cadre d’un appel à projets.</a:t>
            </a:r>
            <a:endParaRPr/>
          </a:p>
          <a:p>
            <a:pPr algn="ctr">
              <a:defRPr/>
            </a:pPr>
            <a:endParaRPr lang="fr-FR" sz="105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fr-FR" sz="105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Vous pouvez </a:t>
            </a:r>
            <a:r>
              <a:rPr lang="fr-FR" sz="105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valider </a:t>
            </a:r>
            <a:r>
              <a:rPr lang="fr-FR" sz="105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les projets à partir de cette page.</a:t>
            </a:r>
            <a:endParaRPr/>
          </a:p>
        </p:txBody>
      </p:sp>
      <p:grpSp>
        <p:nvGrpSpPr>
          <p:cNvPr id="20" name="Groupe 19"/>
          <p:cNvGrpSpPr/>
          <p:nvPr/>
        </p:nvGrpSpPr>
        <p:grpSpPr bwMode="auto">
          <a:xfrm>
            <a:off x="395536" y="1131590"/>
            <a:ext cx="8464671" cy="3315013"/>
            <a:chOff x="395536" y="1131590"/>
            <a:chExt cx="8464671" cy="3315013"/>
          </a:xfrm>
        </p:grpSpPr>
        <p:pic>
          <p:nvPicPr>
            <p:cNvPr id="18" name="Image 17"/>
            <p:cNvPicPr>
              <a:picLocks noChangeAspect="1"/>
            </p:cNvPicPr>
            <p:nvPr/>
          </p:nvPicPr>
          <p:blipFill>
            <a:blip r:embed="rId2"/>
            <a:stretch/>
          </p:blipFill>
          <p:spPr bwMode="auto">
            <a:xfrm>
              <a:off x="395536" y="1131590"/>
              <a:ext cx="8464671" cy="3315013"/>
            </a:xfrm>
            <a:prstGeom prst="rect">
              <a:avLst/>
            </a:prstGeom>
            <a:ln>
              <a:solidFill>
                <a:srgbClr val="4663B4"/>
              </a:solidFill>
            </a:ln>
          </p:spPr>
        </p:pic>
        <p:sp>
          <p:nvSpPr>
            <p:cNvPr id="16" name="Rectangle avec flèche vers la gauche 15"/>
            <p:cNvSpPr/>
            <p:nvPr/>
          </p:nvSpPr>
          <p:spPr bwMode="auto">
            <a:xfrm>
              <a:off x="6012159" y="1779662"/>
              <a:ext cx="1340910" cy="914400"/>
            </a:xfrm>
            <a:prstGeom prst="left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rgbClr val="D81F9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fr-FR" sz="1050" b="1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Choisir </a:t>
              </a:r>
              <a:r>
                <a:rPr lang="fr-FR" sz="1050" b="1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l’année</a:t>
              </a:r>
              <a:endParaRPr lang="fr-FR" sz="1050" b="1">
                <a:solidFill>
                  <a:schemeClr val="bg1"/>
                </a:solidFill>
                <a:latin typeface="+mj-lt"/>
                <a:ea typeface="+mj-ea"/>
                <a:cs typeface="+mj-cs"/>
              </a:endParaRPr>
            </a:p>
            <a:p>
              <a:pPr algn="ctr">
                <a:defRPr/>
              </a:pPr>
              <a:r>
                <a:rPr lang="fr-FR" sz="1050" b="1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2023-2024</a:t>
              </a:r>
              <a:endParaRPr/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088000" y="1131590"/>
              <a:ext cx="611792" cy="288032"/>
            </a:xfrm>
            <a:prstGeom prst="rect">
              <a:avLst/>
            </a:prstGeom>
            <a:noFill/>
            <a:ln>
              <a:solidFill>
                <a:srgbClr val="D81F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>
                <a:ln>
                  <a:solidFill>
                    <a:srgbClr val="D81F94"/>
                  </a:solidFill>
                </a:ln>
                <a:noFill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2088000" y="3887277"/>
            <a:ext cx="936104" cy="72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1" name="ZoneTexte 30"/>
          <p:cNvSpPr txBox="1"/>
          <p:nvPr/>
        </p:nvSpPr>
        <p:spPr bwMode="auto">
          <a:xfrm>
            <a:off x="288570" y="843558"/>
            <a:ext cx="5256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200" b="1">
                <a:ea typeface="+mj-ea"/>
                <a:cs typeface="+mj-cs"/>
              </a:rPr>
              <a:t>Parcours des élèves</a:t>
            </a:r>
            <a:endParaRPr/>
          </a:p>
        </p:txBody>
      </p:sp>
      <p:sp>
        <p:nvSpPr>
          <p:cNvPr id="11" name="Rectangle 10"/>
          <p:cNvSpPr/>
          <p:nvPr/>
        </p:nvSpPr>
        <p:spPr bwMode="auto">
          <a:xfrm>
            <a:off x="2048356" y="3312983"/>
            <a:ext cx="936104" cy="72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Rectangle avec flèche vers la droite 7"/>
          <p:cNvSpPr/>
          <p:nvPr/>
        </p:nvSpPr>
        <p:spPr bwMode="auto">
          <a:xfrm>
            <a:off x="168564" y="2916690"/>
            <a:ext cx="2592288" cy="1656184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3138"/>
            </a:avLst>
          </a:prstGeom>
          <a:solidFill>
            <a:srgbClr val="889BD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100">
                <a:solidFill>
                  <a:schemeClr val="tx1"/>
                </a:solidFill>
                <a:latin typeface="+mj-lt"/>
                <a:ea typeface="Montserrat"/>
                <a:cs typeface="Montserrat"/>
              </a:rPr>
              <a:t>A partir d’« Etablissement », puis « Edition de documents »,</a:t>
            </a:r>
            <a:endParaRPr/>
          </a:p>
          <a:p>
            <a:pPr algn="ctr">
              <a:defRPr/>
            </a:pPr>
            <a:r>
              <a:rPr lang="fr-FR" sz="1100">
                <a:solidFill>
                  <a:schemeClr val="tx1"/>
                </a:solidFill>
                <a:latin typeface="+mj-lt"/>
                <a:ea typeface="Montserrat"/>
                <a:cs typeface="Montserrat"/>
              </a:rPr>
              <a:t> </a:t>
            </a:r>
            <a:endParaRPr/>
          </a:p>
          <a:p>
            <a:pPr algn="ctr">
              <a:defRPr/>
            </a:pPr>
            <a:r>
              <a:rPr lang="fr-FR" sz="1100">
                <a:solidFill>
                  <a:schemeClr val="tx1"/>
                </a:solidFill>
                <a:latin typeface="+mj-lt"/>
                <a:ea typeface="Montserrat"/>
                <a:cs typeface="Montserrat"/>
              </a:rPr>
              <a:t>vous pouvez éditer les parcours des élèves et les distribuer aux familles.</a:t>
            </a:r>
            <a:endParaRPr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979712" y="212007"/>
            <a:ext cx="4513373" cy="2004085"/>
          </a:xfrm>
          <a:prstGeom prst="rect">
            <a:avLst/>
          </a:prstGeom>
          <a:ln>
            <a:solidFill>
              <a:srgbClr val="4663B4"/>
            </a:solidFill>
          </a:ln>
        </p:spPr>
      </p:pic>
      <p:sp>
        <p:nvSpPr>
          <p:cNvPr id="15" name="Rectangle avec flèche vers la gauche 14"/>
          <p:cNvSpPr/>
          <p:nvPr/>
        </p:nvSpPr>
        <p:spPr bwMode="auto">
          <a:xfrm>
            <a:off x="6300192" y="80921"/>
            <a:ext cx="2592288" cy="2592288"/>
          </a:xfrm>
          <a:prstGeom prst="leftArrowCallout">
            <a:avLst>
              <a:gd name="adj1" fmla="val 18753"/>
              <a:gd name="adj2" fmla="val 18128"/>
              <a:gd name="adj3" fmla="val 10319"/>
              <a:gd name="adj4" fmla="val 80595"/>
            </a:avLst>
          </a:prstGeom>
          <a:solidFill>
            <a:srgbClr val="92D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100">
                <a:solidFill>
                  <a:schemeClr val="tx1"/>
                </a:solidFill>
                <a:latin typeface="+mj-lt"/>
                <a:ea typeface="Montserrat"/>
                <a:cs typeface="Montserrat"/>
              </a:rPr>
              <a:t>Pour cibler plus spécifiquement des élèves ne bénéficiant pas de projet cette année, ou n’ayant pas bénéficié de projet les années précédentes :</a:t>
            </a:r>
            <a:endParaRPr/>
          </a:p>
          <a:p>
            <a:pPr algn="ctr">
              <a:defRPr/>
            </a:pPr>
            <a:endParaRPr lang="fr-FR" sz="1100">
              <a:solidFill>
                <a:schemeClr val="tx1"/>
              </a:solidFill>
              <a:latin typeface="+mj-lt"/>
              <a:ea typeface="Montserrat"/>
              <a:cs typeface="Montserrat"/>
            </a:endParaRPr>
          </a:p>
          <a:p>
            <a:pPr algn="ctr">
              <a:defRPr/>
            </a:pPr>
            <a:r>
              <a:rPr lang="fr-FR" sz="1100">
                <a:solidFill>
                  <a:schemeClr val="tx1"/>
                </a:solidFill>
                <a:latin typeface="+mj-lt"/>
                <a:ea typeface="Montserrat"/>
                <a:cs typeface="Montserrat"/>
              </a:rPr>
              <a:t>utilisez « Projets EAC » puis « Suivi des élèves » puis le moteur de recherche « Nombre d’actions : aucune » </a:t>
            </a:r>
            <a:endParaRPr/>
          </a:p>
          <a:p>
            <a:pPr algn="ctr">
              <a:defRPr/>
            </a:pPr>
            <a:endParaRPr lang="fr-FR" sz="1100">
              <a:solidFill>
                <a:schemeClr val="tx1"/>
              </a:solidFill>
              <a:latin typeface="+mj-lt"/>
              <a:ea typeface="Montserrat"/>
              <a:cs typeface="Montserrat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2760852" y="2847643"/>
            <a:ext cx="6007877" cy="1794281"/>
          </a:xfrm>
          <a:prstGeom prst="rect">
            <a:avLst/>
          </a:prstGeom>
          <a:ln>
            <a:solidFill>
              <a:srgbClr val="4663B4"/>
            </a:solidFill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2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customXml/_rels/item1.xml.rels><?xml version="1.0" encoding="UTF-8" standalone="yes"?><Relationships xmlns="http://schemas.openxmlformats.org/package/2006/relationships"><Relationship  Id="rId1" Type="http://schemas.openxmlformats.org/officeDocument/2006/relationships/customXmlProps" Target="itemProps1.xml"/></Relationships>
</file>

<file path=customXml/_rels/item2.xml.rels><?xml version="1.0" encoding="UTF-8" standalone="yes"?><Relationships xmlns="http://schemas.openxmlformats.org/package/2006/relationships"><Relationship  Id="rId1" Type="http://schemas.openxmlformats.org/officeDocument/2006/relationships/customXmlProps" Target="itemProps2.xml"/></Relationships>
</file>

<file path=customXml/_rels/item3.xml.rels><?xml version="1.0" encoding="UTF-8" standalone="yes"?><Relationships xmlns="http://schemas.openxmlformats.org/package/2006/relationships"><Relationship 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711CBDF24E87429AD9C0273156F54A" ma:contentTypeVersion="1" ma:contentTypeDescription="Crée un document." ma:contentTypeScope="" ma:versionID="2e7c5aa9ef5d81659d4bf2e92a6f29e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407a0f58931eb9b8f607584e4edce4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e de début de planification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Date de fin de planification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5A41BC-8BF4-4C98-B546-0CA0C6D7D4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B279A5-87A2-445D-95C3-916EB9C5F0E3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D416C5A-7AEB-4464-B116-D5E8F5627C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MINISTÈRIEL</Template>
  <TotalTime>0</TotalTime>
  <Words>0</Words>
  <Application>ONLYOFFICE/7.2.2.56</Application>
  <DocSecurity>0</DocSecurity>
  <PresentationFormat>Affichage à l'écran (16:9)</PresentationFormat>
  <Paragraphs>0</Paragraphs>
  <Slides>7</Slides>
  <Notes>7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Manager>Client</Manager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Microsoft Office User</dc:creator>
  <cp:keywords/>
  <dc:description/>
  <dc:identifier/>
  <dc:language/>
  <cp:lastModifiedBy>Pascale CURNIER</cp:lastModifiedBy>
  <cp:revision>58</cp:revision>
  <dcterms:created xsi:type="dcterms:W3CDTF">2020-03-05T15:21:24Z</dcterms:created>
  <dcterms:modified xsi:type="dcterms:W3CDTF">2023-04-03T08:23:27Z</dcterms:modified>
  <cp:category/>
  <cp:contentStatus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0x010100AA711CBDF24E87429AD9C0273156F54A</vt:lpwstr>
  </property>
</Properties>
</file>