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10"/>
  </p:notesMasterIdLst>
  <p:sldIdLst>
    <p:sldId id="256" r:id="rId3"/>
    <p:sldId id="257" r:id="rId4"/>
    <p:sldId id="258" r:id="rId5"/>
    <p:sldId id="264" r:id="rId6"/>
    <p:sldId id="260" r:id="rId7"/>
    <p:sldId id="261" r:id="rId8"/>
    <p:sldId id="262" r:id="rId9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8EBE"/>
    <a:srgbClr val="A9D678"/>
    <a:srgbClr val="D2E5A8"/>
    <a:srgbClr val="5970B5"/>
    <a:srgbClr val="F5F5F5"/>
    <a:srgbClr val="7BF428"/>
    <a:srgbClr val="85C440"/>
    <a:srgbClr val="BF1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6D40C-DC95-4866-8C96-63A3345F6FB4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9715E-465B-4BDE-849A-97C927FAC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XX/XX/XXXX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 smtClean="0"/>
              <a:t>Intitulé de la direction </a:t>
            </a:r>
            <a:br>
              <a:rPr lang="fr-FR" smtClean="0"/>
            </a:br>
            <a:r>
              <a:rPr lang="fr-FR" smtClean="0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4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59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094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447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45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58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2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 smtClean="0"/>
              <a:t>XX/XX/XXXX</a:t>
            </a:r>
            <a:endParaRPr lang="fr-FR" cap="al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 smtClean="0"/>
              <a:t>XX/XX/XXXX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smtClean="0"/>
              <a:t>XX/XX/XXXX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Intitulé de la direction ou de l’organisme rattaché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 smtClean="0"/>
              <a:t>XX/XX/XXXX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03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35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44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 smtClean="0"/>
              <a:t>XX/XX/XXXX</a:t>
            </a:r>
            <a:endParaRPr lang="fr-FR" cap="al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44C04-57A8-4C99-BE7F-633B3068819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080D-31D7-4AAB-BCB8-337DCA95C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72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7ypdm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dirty="0" smtClean="0"/>
              <a:t>Septembre 2024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Direction générale de l’enseignement scolaire</a:t>
            </a:r>
            <a:endParaRPr dirty="0"/>
          </a:p>
        </p:txBody>
      </p:sp>
      <p:sp>
        <p:nvSpPr>
          <p:cNvPr id="3" name="Rectangle 2"/>
          <p:cNvSpPr/>
          <p:nvPr/>
        </p:nvSpPr>
        <p:spPr bwMode="auto">
          <a:xfrm>
            <a:off x="-147226" y="1923678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/>
              <a:t>DIRECTEUR D’école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5814"/>
          <a:stretch/>
        </p:blipFill>
        <p:spPr bwMode="auto">
          <a:xfrm>
            <a:off x="360000" y="2668660"/>
            <a:ext cx="4653676" cy="1991322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dirty="0"/>
              <a:t>Pour vous connecter à ADAGE : 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ouvrez </a:t>
            </a:r>
            <a:r>
              <a:rPr lang="fr-FR" sz="1100" dirty="0"/>
              <a:t>l’intranet académique </a:t>
            </a:r>
            <a:endParaRPr lang="fr-FR" sz="1100" dirty="0" smtClean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renseignez </a:t>
            </a:r>
            <a:r>
              <a:rPr lang="fr-FR" sz="1100" dirty="0"/>
              <a:t>vos identifiant et mot de passe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choisissez </a:t>
            </a:r>
            <a:r>
              <a:rPr lang="fr-FR" sz="1100" dirty="0"/>
              <a:t>le domaine « Scolarité du 1er degré » </a:t>
            </a:r>
            <a:endParaRPr lang="fr-FR" sz="1100" dirty="0" smtClean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cliquez </a:t>
            </a:r>
            <a:r>
              <a:rPr lang="fr-FR" sz="1100" dirty="0"/>
              <a:t>sur « ADAGE - Application </a:t>
            </a:r>
            <a:r>
              <a:rPr lang="fr-FR" sz="1100" dirty="0" smtClean="0"/>
              <a:t>dédiée à </a:t>
            </a:r>
            <a:r>
              <a:rPr lang="fr-FR" sz="1100" dirty="0"/>
              <a:t>la </a:t>
            </a:r>
            <a:r>
              <a:rPr lang="fr-FR" sz="1100" dirty="0" smtClean="0"/>
              <a:t>généralisation </a:t>
            </a:r>
            <a:r>
              <a:rPr lang="fr-FR" sz="1100" dirty="0"/>
              <a:t>de l'EAC » dans la rubrique </a:t>
            </a:r>
            <a:r>
              <a:rPr lang="fr-FR" sz="1100" dirty="0" smtClean="0"/>
              <a:t>                   « </a:t>
            </a:r>
            <a:r>
              <a:rPr lang="fr-FR" sz="1100" dirty="0"/>
              <a:t>Application 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 bwMode="auto">
          <a:xfrm>
            <a:off x="2942416" y="339502"/>
            <a:ext cx="5256584" cy="1008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250" b="1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/>
              <a:buNone/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ADAGE</a:t>
            </a:r>
          </a:p>
          <a:p>
            <a:pPr lvl="1">
              <a:defRPr/>
            </a:pPr>
            <a:r>
              <a:rPr lang="fr-FR" dirty="0" smtClean="0"/>
              <a:t>Application dédiée à la généralisation de l’éducation artistique et culturelle (EAC)</a:t>
            </a:r>
          </a:p>
          <a:p>
            <a:pPr lvl="1">
              <a:defRPr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11560" y="627534"/>
            <a:ext cx="76327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dirty="0"/>
              <a:t>ADAGE vous permet de prendre connaissance de toutes </a:t>
            </a:r>
            <a:r>
              <a:rPr lang="fr-FR" b="1" dirty="0"/>
              <a:t>les initiatives de vos équipes pédagogiques</a:t>
            </a:r>
            <a:r>
              <a:rPr lang="fr-FR" dirty="0"/>
              <a:t>. </a:t>
            </a:r>
            <a:endParaRPr lang="fr-FR" dirty="0" smtClean="0"/>
          </a:p>
          <a:p>
            <a:pPr algn="ctr">
              <a:spcAft>
                <a:spcPts val="600"/>
              </a:spcAft>
              <a:defRPr/>
            </a:pPr>
            <a:r>
              <a:rPr lang="fr-FR" dirty="0" smtClean="0"/>
              <a:t>Elle </a:t>
            </a:r>
            <a:r>
              <a:rPr lang="fr-FR" dirty="0"/>
              <a:t>est </a:t>
            </a:r>
            <a:r>
              <a:rPr lang="fr-FR" dirty="0" smtClean="0"/>
              <a:t>conçue </a:t>
            </a:r>
            <a:r>
              <a:rPr lang="fr-FR" dirty="0"/>
              <a:t>pour faciliter le </a:t>
            </a:r>
            <a:r>
              <a:rPr lang="fr-FR" b="1" dirty="0" smtClean="0"/>
              <a:t>dialogue, </a:t>
            </a:r>
            <a:r>
              <a:rPr lang="fr-FR" dirty="0"/>
              <a:t>au sein de l’école entre pairs, avec la direction, </a:t>
            </a:r>
            <a:r>
              <a:rPr lang="fr-FR" dirty="0" smtClean="0"/>
              <a:t>avec les partenaires culturels, pour </a:t>
            </a:r>
            <a:r>
              <a:rPr lang="fr-FR" dirty="0"/>
              <a:t>préparer les </a:t>
            </a:r>
            <a:r>
              <a:rPr lang="fr-FR" dirty="0" smtClean="0"/>
              <a:t>projets, les budgets </a:t>
            </a:r>
            <a:r>
              <a:rPr lang="fr-FR" dirty="0"/>
              <a:t>et les conseils d’école</a:t>
            </a:r>
            <a:r>
              <a:rPr lang="fr-FR" dirty="0" smtClean="0"/>
              <a:t>.</a:t>
            </a:r>
          </a:p>
          <a:p>
            <a:pPr algn="ctr">
              <a:defRPr/>
            </a:pPr>
            <a:r>
              <a:rPr lang="fr-FR" dirty="0" smtClean="0"/>
              <a:t>Les </a:t>
            </a:r>
            <a:r>
              <a:rPr lang="fr-FR" dirty="0"/>
              <a:t>informations renseignées alimentent les attestations individuelles des </a:t>
            </a:r>
            <a:r>
              <a:rPr lang="fr-FR" b="1" dirty="0"/>
              <a:t>parcours EAC des élèves</a:t>
            </a:r>
            <a:r>
              <a:rPr lang="fr-FR" b="1" dirty="0" smtClean="0"/>
              <a:t>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31427" y="2944564"/>
            <a:ext cx="828091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/>
              <a:t>Pour permettre la saisie la plus exhaustive possible, attribuez le profil « </a:t>
            </a:r>
            <a:r>
              <a:rPr lang="fr-FR" b="1" dirty="0"/>
              <a:t>R</a:t>
            </a:r>
            <a:r>
              <a:rPr lang="fr-FR" b="1" dirty="0" smtClean="0"/>
              <a:t>édacteur </a:t>
            </a:r>
            <a:r>
              <a:rPr lang="fr-FR" b="1" dirty="0"/>
              <a:t>de projets</a:t>
            </a:r>
            <a:r>
              <a:rPr lang="fr-FR" dirty="0"/>
              <a:t> » aux professeurs de votre école.</a:t>
            </a:r>
          </a:p>
          <a:p>
            <a:pPr algn="ctr">
              <a:defRPr/>
            </a:pPr>
            <a:r>
              <a:rPr lang="fr-FR" sz="1200" dirty="0"/>
              <a:t>Vidéo tutoriel  </a:t>
            </a:r>
            <a:r>
              <a:rPr lang="fr-FR" sz="1200" u="sng" dirty="0">
                <a:hlinkClick r:id="rId2" tooltip="https://www.dailymotion.com/video/x7ypdmf"/>
              </a:rPr>
              <a:t>https://www.dailymotion.com/video/x7ypdmf</a:t>
            </a:r>
            <a:r>
              <a:rPr lang="fr-FR" sz="1200" dirty="0"/>
              <a:t> (durée : 1mn17</a:t>
            </a:r>
            <a:r>
              <a:rPr lang="fr-FR" dirty="0"/>
              <a:t>)</a:t>
            </a:r>
            <a:endParaRPr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36633" y="4040070"/>
            <a:ext cx="8282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/>
              <a:t>Il vous est </a:t>
            </a:r>
            <a:r>
              <a:rPr lang="fr-FR" dirty="0" smtClean="0"/>
              <a:t>possible </a:t>
            </a:r>
            <a:r>
              <a:rPr lang="fr-FR" dirty="0"/>
              <a:t>de </a:t>
            </a:r>
            <a:r>
              <a:rPr lang="fr-FR" b="1" dirty="0"/>
              <a:t>modifier, d’annuler ou supprimer des projets</a:t>
            </a:r>
            <a:r>
              <a:rPr lang="fr-FR" dirty="0"/>
              <a:t>.</a:t>
            </a:r>
            <a:endParaRPr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15579" y="4569200"/>
            <a:ext cx="6624736" cy="338336"/>
          </a:xfrm>
          <a:prstGeom prst="rect">
            <a:avLst/>
          </a:prstGeom>
          <a:noFill/>
          <a:ln w="9525">
            <a:solidFill>
              <a:srgbClr val="7D8EB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Les captures d’écran présentées dans ce guide sont fournies à titre d’exemple et les données sont fictives.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259632" y="267494"/>
            <a:ext cx="4935967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5970B5"/>
                </a:solidFill>
              </a:rPr>
              <a:t>Page d’accueil de l’application avec le profil « directeur d’école »</a:t>
            </a:r>
            <a:endParaRPr sz="1200" b="1" dirty="0">
              <a:solidFill>
                <a:srgbClr val="5970B5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b="27263"/>
          <a:stretch/>
        </p:blipFill>
        <p:spPr>
          <a:xfrm>
            <a:off x="395536" y="843559"/>
            <a:ext cx="6372000" cy="2880320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7" name="Rectangle 6"/>
          <p:cNvSpPr/>
          <p:nvPr/>
        </p:nvSpPr>
        <p:spPr bwMode="auto">
          <a:xfrm>
            <a:off x="391192" y="843558"/>
            <a:ext cx="6405252" cy="288032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avec flèche vers le bas 9"/>
          <p:cNvSpPr/>
          <p:nvPr/>
        </p:nvSpPr>
        <p:spPr bwMode="auto">
          <a:xfrm>
            <a:off x="292230" y="141265"/>
            <a:ext cx="843493" cy="702293"/>
          </a:xfrm>
          <a:prstGeom prst="downArrowCallout">
            <a:avLst>
              <a:gd name="adj1" fmla="val 22230"/>
              <a:gd name="adj2" fmla="val 25000"/>
              <a:gd name="adj3" fmla="val 18074"/>
              <a:gd name="adj4" fmla="val 76714"/>
            </a:avLst>
          </a:prstGeom>
          <a:solidFill>
            <a:srgbClr val="7D8EB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Cliquez sur l’icône pour revenir à la page d’accueil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a gauche 7"/>
          <p:cNvSpPr/>
          <p:nvPr/>
        </p:nvSpPr>
        <p:spPr bwMode="auto">
          <a:xfrm>
            <a:off x="6672386" y="1802213"/>
            <a:ext cx="1808004" cy="864096"/>
          </a:xfrm>
          <a:prstGeom prst="leftArrowCallout">
            <a:avLst>
              <a:gd name="adj1" fmla="val 23401"/>
              <a:gd name="adj2" fmla="val 21640"/>
              <a:gd name="adj3" fmla="val 23887"/>
              <a:gd name="adj4" fmla="val 80699"/>
            </a:avLst>
          </a:prstGeom>
          <a:solidFill>
            <a:srgbClr val="BF1380"/>
          </a:solidFill>
          <a:ln w="9525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formulaires de certains projets de l’école restent à compléter.</a:t>
            </a:r>
            <a:endParaRPr lang="fr-FR" sz="10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avec flèche vers le haut 12"/>
          <p:cNvSpPr/>
          <p:nvPr/>
        </p:nvSpPr>
        <p:spPr bwMode="auto">
          <a:xfrm>
            <a:off x="292100" y="3399842"/>
            <a:ext cx="1525818" cy="949558"/>
          </a:xfrm>
          <a:prstGeom prst="upArrowCallout">
            <a:avLst>
              <a:gd name="adj1" fmla="val 25000"/>
              <a:gd name="adj2" fmla="val 31061"/>
              <a:gd name="adj3" fmla="val 25000"/>
              <a:gd name="adj4" fmla="val 58292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Année scolaire de réalisation des projets</a:t>
            </a:r>
            <a:endParaRPr lang="fr-FR" sz="1050" dirty="0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660232" y="2859782"/>
            <a:ext cx="2160240" cy="1872208"/>
            <a:chOff x="6660232" y="2859782"/>
            <a:chExt cx="2160240" cy="1872208"/>
          </a:xfrm>
        </p:grpSpPr>
        <p:sp>
          <p:nvSpPr>
            <p:cNvPr id="4" name="Rectangle 3"/>
            <p:cNvSpPr/>
            <p:nvPr/>
          </p:nvSpPr>
          <p:spPr bwMode="auto">
            <a:xfrm>
              <a:off x="7020272" y="2859782"/>
              <a:ext cx="1800200" cy="1872208"/>
            </a:xfrm>
            <a:prstGeom prst="rect">
              <a:avLst/>
            </a:prstGeom>
            <a:solidFill>
              <a:srgbClr val="A9D678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1050" b="1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Portail </a:t>
              </a:r>
              <a:r>
                <a:rPr lang="fr-FR" sz="1050" b="1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d’inscription </a:t>
              </a:r>
              <a:r>
                <a:rPr lang="fr-FR" sz="1050" b="1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en ligne à </a:t>
              </a:r>
              <a:r>
                <a:rPr lang="fr-FR" sz="1050" b="1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des </a:t>
              </a:r>
              <a:r>
                <a:rPr lang="fr-FR" sz="1050" b="1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appels à projets.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fr-FR" sz="10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L’année de réalisation des projets est indiquée à gauche.</a:t>
              </a:r>
            </a:p>
            <a:p>
              <a:pPr algn="ctr">
                <a:defRPr/>
              </a:pPr>
              <a:r>
                <a:rPr lang="fr-FR" sz="10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Plus d’information dans l’onglet Aide, «</a:t>
              </a:r>
              <a:r>
                <a:rPr lang="fr-FR" sz="10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 </a:t>
              </a:r>
              <a:r>
                <a:rPr lang="fr-FR" sz="10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Je renseigne ou modifie mes projets</a:t>
              </a:r>
              <a:r>
                <a:rPr lang="fr-FR" sz="10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  </a:t>
              </a:r>
              <a:r>
                <a:rPr lang="fr-FR" sz="10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»</a:t>
              </a:r>
              <a:endParaRPr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Flèche gauche 11"/>
            <p:cNvSpPr/>
            <p:nvPr/>
          </p:nvSpPr>
          <p:spPr>
            <a:xfrm>
              <a:off x="6660232" y="3196121"/>
              <a:ext cx="360040" cy="360040"/>
            </a:xfrm>
            <a:prstGeom prst="leftArrow">
              <a:avLst/>
            </a:prstGeom>
            <a:solidFill>
              <a:srgbClr val="A9D678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948264" y="3301200"/>
              <a:ext cx="144016" cy="158400"/>
            </a:xfrm>
            <a:prstGeom prst="rect">
              <a:avLst/>
            </a:prstGeom>
            <a:solidFill>
              <a:srgbClr val="A9D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/>
          <p:nvPr/>
        </p:nvSpPr>
        <p:spPr bwMode="gray">
          <a:xfrm>
            <a:off x="2936293" y="169158"/>
            <a:ext cx="5740164" cy="11521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0" dirty="0" smtClean="0"/>
              <a:t>Cliquez sur « Projets EAC », puis « Les projets ». </a:t>
            </a:r>
          </a:p>
          <a:p>
            <a:pPr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0" dirty="0" smtClean="0"/>
              <a:t>La page « Projet d’école » regroupe </a:t>
            </a:r>
            <a:r>
              <a:rPr lang="fr-FR" sz="1050" dirty="0" smtClean="0"/>
              <a:t>l’ensemble </a:t>
            </a:r>
            <a:r>
              <a:rPr lang="fr-FR" sz="1050" dirty="0"/>
              <a:t>des projets </a:t>
            </a:r>
            <a:r>
              <a:rPr lang="fr-FR" sz="1050" dirty="0" smtClean="0"/>
              <a:t>d’éducation </a:t>
            </a:r>
            <a:r>
              <a:rPr lang="fr-FR" sz="1050" dirty="0"/>
              <a:t>artistique et culturelle portés par les équipes pédagogiques de </a:t>
            </a:r>
            <a:r>
              <a:rPr lang="fr-FR" sz="1050" dirty="0" smtClean="0"/>
              <a:t>l’école.</a:t>
            </a:r>
            <a:endParaRPr dirty="0"/>
          </a:p>
          <a:p>
            <a:pPr>
              <a:lnSpc>
                <a:spcPts val="1400"/>
              </a:lnSpc>
              <a:defRPr/>
            </a:pPr>
            <a:r>
              <a:rPr lang="fr-FR" sz="1050" b="0" dirty="0" smtClean="0"/>
              <a:t>Elle </a:t>
            </a:r>
            <a:r>
              <a:rPr lang="fr-FR" sz="1050" b="0" dirty="0"/>
              <a:t>vous permet de prendre connaissance de</a:t>
            </a:r>
            <a:r>
              <a:rPr lang="fr-FR" sz="1050" dirty="0"/>
              <a:t> </a:t>
            </a:r>
            <a:r>
              <a:rPr lang="fr-FR" sz="1050" dirty="0" smtClean="0"/>
              <a:t>toutes </a:t>
            </a:r>
            <a:r>
              <a:rPr lang="fr-FR" sz="1050" dirty="0"/>
              <a:t>les initiatives au sein de votre </a:t>
            </a:r>
            <a:r>
              <a:rPr lang="fr-FR" sz="1050" dirty="0" smtClean="0"/>
              <a:t>école</a:t>
            </a:r>
            <a:r>
              <a:rPr lang="fr-FR" sz="1050" b="0" dirty="0" smtClean="0"/>
              <a:t>, </a:t>
            </a:r>
          </a:p>
          <a:p>
            <a:pPr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0" dirty="0" smtClean="0"/>
              <a:t>mais </a:t>
            </a:r>
            <a:r>
              <a:rPr lang="fr-FR" sz="1050" b="0" dirty="0"/>
              <a:t>aussi</a:t>
            </a:r>
            <a:r>
              <a:rPr lang="fr-FR" sz="1050" b="0" dirty="0" smtClean="0"/>
              <a:t>, de renseigner, modifier, annuler ou supprimer des projets.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89" t="20739" r="459" b="2230"/>
          <a:stretch/>
        </p:blipFill>
        <p:spPr>
          <a:xfrm>
            <a:off x="395536" y="2283718"/>
            <a:ext cx="8424936" cy="1872208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17" name="Rectangle 16"/>
          <p:cNvSpPr/>
          <p:nvPr/>
        </p:nvSpPr>
        <p:spPr bwMode="auto">
          <a:xfrm>
            <a:off x="395536" y="2283718"/>
            <a:ext cx="8424936" cy="1872208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avec flèche vers le haut 7"/>
          <p:cNvSpPr/>
          <p:nvPr/>
        </p:nvSpPr>
        <p:spPr bwMode="auto">
          <a:xfrm>
            <a:off x="818411" y="3838040"/>
            <a:ext cx="2370453" cy="114270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A9D678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Chorales, classes orchestre et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classe à horaires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aménagés</a:t>
            </a: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avec flèche vers le haut 8"/>
          <p:cNvSpPr/>
          <p:nvPr/>
        </p:nvSpPr>
        <p:spPr bwMode="auto">
          <a:xfrm>
            <a:off x="3275856" y="3838040"/>
            <a:ext cx="2808312" cy="114270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2521"/>
            </a:avLst>
          </a:prstGeom>
          <a:solidFill>
            <a:srgbClr val="9EAEDA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liés à des dispositifs : 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Concours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de la résistance, Création en cours, appels à projets 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académiques et départementaux,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etc.</a:t>
            </a:r>
          </a:p>
        </p:txBody>
      </p:sp>
      <p:sp>
        <p:nvSpPr>
          <p:cNvPr id="10" name="Rectangle avec flèche vers le haut 9"/>
          <p:cNvSpPr/>
          <p:nvPr/>
        </p:nvSpPr>
        <p:spPr bwMode="auto">
          <a:xfrm>
            <a:off x="6156176" y="3838040"/>
            <a:ext cx="2664295" cy="1142709"/>
          </a:xfrm>
          <a:prstGeom prst="upArrowCallout">
            <a:avLst>
              <a:gd name="adj1" fmla="val 26077"/>
              <a:gd name="adj2" fmla="val 24198"/>
              <a:gd name="adj3" fmla="val 25302"/>
              <a:gd name="adj4" fmla="val 62782"/>
            </a:avLst>
          </a:prstGeom>
          <a:solidFill>
            <a:srgbClr val="CF99CA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non liés à un 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dispositif.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ls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sont définis de manière générique : projet articulant les trois piliers de l’EAC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rencontre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avec des 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artistes...</a:t>
            </a:r>
            <a:endParaRPr lang="fr-FR" sz="1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184876" y="616765"/>
            <a:ext cx="1658934" cy="1513960"/>
            <a:chOff x="1187624" y="692778"/>
            <a:chExt cx="1726188" cy="171689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l="5447" r="5562"/>
            <a:stretch/>
          </p:blipFill>
          <p:spPr>
            <a:xfrm>
              <a:off x="1190483" y="735266"/>
              <a:ext cx="1198835" cy="1674406"/>
            </a:xfrm>
            <a:prstGeom prst="rect">
              <a:avLst/>
            </a:prstGeom>
            <a:ln w="19050">
              <a:solidFill>
                <a:srgbClr val="5970B5"/>
              </a:solidFill>
            </a:ln>
          </p:spPr>
        </p:pic>
        <p:sp>
          <p:nvSpPr>
            <p:cNvPr id="14" name="Flèche vers le bas 13"/>
            <p:cNvSpPr/>
            <p:nvPr/>
          </p:nvSpPr>
          <p:spPr>
            <a:xfrm rot="5400000">
              <a:off x="2240937" y="504534"/>
              <a:ext cx="484632" cy="861119"/>
            </a:xfrm>
            <a:prstGeom prst="downArrow">
              <a:avLst/>
            </a:prstGeom>
            <a:solidFill>
              <a:srgbClr val="7BF428"/>
            </a:solidFill>
            <a:ln w="19050">
              <a:solidFill>
                <a:srgbClr val="5970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187624" y="1177409"/>
              <a:ext cx="714148" cy="237242"/>
            </a:xfrm>
            <a:prstGeom prst="rect">
              <a:avLst/>
            </a:prstGeom>
            <a:noFill/>
            <a:ln w="19050">
              <a:solidFill>
                <a:srgbClr val="7BF4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avec flèche vers la gauche 14"/>
          <p:cNvSpPr/>
          <p:nvPr/>
        </p:nvSpPr>
        <p:spPr bwMode="auto">
          <a:xfrm>
            <a:off x="2987824" y="2178000"/>
            <a:ext cx="1620180" cy="592905"/>
          </a:xfrm>
          <a:prstGeom prst="leftArrowCallout">
            <a:avLst>
              <a:gd name="adj1" fmla="val 27448"/>
              <a:gd name="adj2" fmla="val 25000"/>
              <a:gd name="adj3" fmla="val 25000"/>
              <a:gd name="adj4" fmla="val 84991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</a:t>
            </a:r>
          </a:p>
          <a:p>
            <a:pPr algn="ctr">
              <a:defRPr/>
            </a:pP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réalisation des projets</a:t>
            </a:r>
            <a:endParaRPr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555776" y="1392478"/>
            <a:ext cx="6228658" cy="626368"/>
          </a:xfrm>
          <a:prstGeom prst="rect">
            <a:avLst/>
          </a:prstGeom>
          <a:solidFill>
            <a:srgbClr val="BF1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ATTENTION : LES </a:t>
            </a:r>
            <a:r>
              <a:rPr lang="fr-FR" sz="1000" b="1">
                <a:solidFill>
                  <a:schemeClr val="bg1"/>
                </a:solidFill>
              </a:rPr>
              <a:t>APPELS </a:t>
            </a:r>
            <a:r>
              <a:rPr lang="fr-FR" sz="1000" b="1" smtClean="0">
                <a:solidFill>
                  <a:schemeClr val="bg1"/>
                </a:solidFill>
              </a:rPr>
              <a:t>À </a:t>
            </a:r>
            <a:r>
              <a:rPr lang="fr-FR" sz="1000" b="1" dirty="0">
                <a:solidFill>
                  <a:schemeClr val="bg1"/>
                </a:solidFill>
              </a:rPr>
              <a:t>PROJETS SONT DES INSCRIPTIONS VIA ADAGE. TOUS LES AUTRES PROJETS SONT </a:t>
            </a:r>
            <a:r>
              <a:rPr lang="fr-FR" sz="1000" b="1" dirty="0" smtClean="0">
                <a:solidFill>
                  <a:schemeClr val="bg1"/>
                </a:solidFill>
              </a:rPr>
              <a:t>DÉCLARATIFS </a:t>
            </a:r>
            <a:r>
              <a:rPr lang="fr-FR" sz="1000" b="1" dirty="0">
                <a:solidFill>
                  <a:schemeClr val="bg1"/>
                </a:solidFill>
              </a:rPr>
              <a:t>et ne valent pas inscription à un dispositif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6408" y="219290"/>
            <a:ext cx="1194558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5970B5"/>
                </a:solidFill>
              </a:rPr>
              <a:t>Projet d’école</a:t>
            </a:r>
          </a:p>
        </p:txBody>
      </p:sp>
    </p:spTree>
    <p:extLst>
      <p:ext uri="{BB962C8B-B14F-4D97-AF65-F5344CB8AC3E}">
        <p14:creationId xmlns:p14="http://schemas.microsoft.com/office/powerpoint/2010/main" val="4306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15816" y="843558"/>
            <a:ext cx="5994005" cy="3493704"/>
          </a:xfrm>
          <a:prstGeom prst="rect">
            <a:avLst/>
          </a:prstGeom>
          <a:ln>
            <a:solidFill>
              <a:srgbClr val="4663B4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323528" y="1491630"/>
            <a:ext cx="2448272" cy="2016224"/>
          </a:xfrm>
          <a:prstGeom prst="rect">
            <a:avLst/>
          </a:prstGeom>
          <a:noFill/>
          <a:ln>
            <a:solidFill>
              <a:srgbClr val="7D8EBE"/>
            </a:solidFill>
            <a:prstDash val="sysDot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Pour </a:t>
            </a:r>
            <a:r>
              <a:rPr lang="fr-FR" sz="1050" dirty="0" smtClean="0">
                <a:solidFill>
                  <a:srgbClr val="4663B4"/>
                </a:solidFill>
              </a:rPr>
              <a:t>les dispositifs </a:t>
            </a:r>
            <a:r>
              <a:rPr lang="fr-FR" sz="1050" b="1" dirty="0" smtClean="0">
                <a:solidFill>
                  <a:srgbClr val="4663B4"/>
                </a:solidFill>
              </a:rPr>
              <a:t>hors appels à projets </a:t>
            </a:r>
            <a:r>
              <a:rPr lang="fr-FR" sz="1050" dirty="0" smtClean="0">
                <a:solidFill>
                  <a:schemeClr val="tx1"/>
                </a:solidFill>
              </a:rPr>
              <a:t>et </a:t>
            </a:r>
            <a:r>
              <a:rPr lang="fr-FR" sz="1050" dirty="0">
                <a:solidFill>
                  <a:srgbClr val="B35BAA"/>
                </a:solidFill>
              </a:rPr>
              <a:t>les </a:t>
            </a:r>
            <a:r>
              <a:rPr lang="fr-FR" sz="1050" dirty="0" smtClean="0">
                <a:solidFill>
                  <a:srgbClr val="B35BAA"/>
                </a:solidFill>
              </a:rPr>
              <a:t>autres projets </a:t>
            </a:r>
            <a:r>
              <a:rPr lang="fr-FR" sz="1050" dirty="0" smtClean="0">
                <a:solidFill>
                  <a:schemeClr val="tx1"/>
                </a:solidFill>
              </a:rPr>
              <a:t>:</a:t>
            </a:r>
            <a:endParaRPr dirty="0"/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dirty="0"/>
          </a:p>
          <a:p>
            <a:pPr algn="ctr"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équipes pédagogiques peuvent renseigner un budget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prévisionnel.</a:t>
            </a:r>
          </a:p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budget est destiné au </a:t>
            </a:r>
            <a:r>
              <a:rPr lang="fr-FR" sz="10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dialogue interne au sein de l’école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(direction, collègues, conseil d’école).</a:t>
            </a:r>
          </a:p>
          <a:p>
            <a:pPr algn="ctr">
              <a:defRPr/>
            </a:pP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est modifiable à tout moment.</a:t>
            </a:r>
            <a:endParaRPr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19" y="843558"/>
            <a:ext cx="1665841" cy="276999"/>
          </a:xfrm>
          <a:prstGeom prst="rect">
            <a:avLst/>
          </a:prstGeom>
          <a:ln w="9525">
            <a:solidFill>
              <a:srgbClr val="7D8EBE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Budget prévisionnel</a:t>
            </a:r>
            <a:endParaRPr lang="fr-FR" sz="1200" b="1" dirty="0">
              <a:solidFill>
                <a:srgbClr val="5970B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 bwMode="auto">
          <a:xfrm>
            <a:off x="2915816" y="18356"/>
            <a:ext cx="6944925" cy="77276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page de « validation des projets » permet de suivre 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l’état de chaque projet : </a:t>
            </a:r>
          </a:p>
          <a:p>
            <a:pPr>
              <a:lnSpc>
                <a:spcPts val="1400"/>
              </a:lnSpc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avis de l’IEN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et/ou </a:t>
            </a:r>
            <a:r>
              <a:rPr lang="fr-FR" sz="10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avis de la commission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étudie le projet dans le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cadre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d’un appel à projets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4034649"/>
            <a:ext cx="2665899" cy="10800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39552" y="862154"/>
            <a:ext cx="8136904" cy="3713298"/>
            <a:chOff x="539552" y="874676"/>
            <a:chExt cx="8136904" cy="3713298"/>
          </a:xfrm>
        </p:grpSpPr>
        <p:grpSp>
          <p:nvGrpSpPr>
            <p:cNvPr id="6" name="Groupe 5"/>
            <p:cNvGrpSpPr/>
            <p:nvPr/>
          </p:nvGrpSpPr>
          <p:grpSpPr>
            <a:xfrm>
              <a:off x="539552" y="874676"/>
              <a:ext cx="8136904" cy="3713298"/>
              <a:chOff x="539552" y="1075141"/>
              <a:chExt cx="8136904" cy="3713298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552" y="1075141"/>
                <a:ext cx="8136904" cy="3713298"/>
              </a:xfrm>
              <a:prstGeom prst="rect">
                <a:avLst/>
              </a:prstGeom>
              <a:ln w="19050">
                <a:solidFill>
                  <a:srgbClr val="5970B5"/>
                </a:solidFill>
              </a:ln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7866" y="2034000"/>
                <a:ext cx="562286" cy="144000"/>
              </a:xfrm>
              <a:prstGeom prst="rect">
                <a:avLst/>
              </a:prstGeom>
            </p:spPr>
          </p:pic>
        </p:grp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200" y="3810784"/>
              <a:ext cx="4536504" cy="326277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 bwMode="auto">
          <a:xfrm>
            <a:off x="539875" y="874052"/>
            <a:ext cx="8136904" cy="3689501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47637" y="264528"/>
            <a:ext cx="1786066" cy="276999"/>
          </a:xfrm>
          <a:prstGeom prst="rect">
            <a:avLst/>
          </a:prstGeom>
          <a:ln w="9525"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5970B5"/>
                </a:solidFill>
              </a:rPr>
              <a:t>V</a:t>
            </a:r>
            <a:r>
              <a:rPr lang="fr-FR" sz="1200" b="1" dirty="0" smtClean="0">
                <a:solidFill>
                  <a:srgbClr val="5970B5"/>
                </a:solidFill>
              </a:rPr>
              <a:t>alidation </a:t>
            </a:r>
            <a:r>
              <a:rPr lang="fr-FR" sz="1200" b="1" dirty="0">
                <a:solidFill>
                  <a:srgbClr val="5970B5"/>
                </a:solidFill>
              </a:rPr>
              <a:t>des projets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121320" y="1584464"/>
            <a:ext cx="1080120" cy="216024"/>
          </a:xfrm>
          <a:prstGeom prst="rect">
            <a:avLst/>
          </a:prstGeom>
          <a:noFill/>
          <a:ln>
            <a:solidFill>
              <a:srgbClr val="D81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>
                <a:solidFill>
                  <a:srgbClr val="D81F94"/>
                </a:solidFill>
              </a:ln>
              <a:noFill/>
            </a:endParaRPr>
          </a:p>
        </p:txBody>
      </p:sp>
      <p:sp>
        <p:nvSpPr>
          <p:cNvPr id="23" name="Rectangle avec flèche vers la gauche 22"/>
          <p:cNvSpPr/>
          <p:nvPr/>
        </p:nvSpPr>
        <p:spPr bwMode="auto">
          <a:xfrm>
            <a:off x="6009752" y="1440448"/>
            <a:ext cx="1584176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720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</a:t>
            </a:r>
          </a:p>
          <a:p>
            <a:pPr algn="ctr">
              <a:defRPr/>
            </a:pP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réalisation des projets</a:t>
            </a:r>
            <a:endParaRPr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2121320" y="899273"/>
            <a:ext cx="650480" cy="216024"/>
          </a:xfrm>
          <a:prstGeom prst="rect">
            <a:avLst/>
          </a:prstGeom>
          <a:noFill/>
          <a:ln>
            <a:solidFill>
              <a:srgbClr val="D81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>
                <a:solidFill>
                  <a:srgbClr val="D81F94"/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3887277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ZoneTexte 30"/>
          <p:cNvSpPr txBox="1"/>
          <p:nvPr/>
        </p:nvSpPr>
        <p:spPr bwMode="auto">
          <a:xfrm>
            <a:off x="288570" y="843558"/>
            <a:ext cx="1691142" cy="276999"/>
          </a:xfrm>
          <a:prstGeom prst="rect">
            <a:avLst/>
          </a:prstGeom>
          <a:noFill/>
          <a:ln>
            <a:solidFill>
              <a:srgbClr val="5970B5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5970B5"/>
                </a:solidFill>
                <a:ea typeface="+mj-ea"/>
                <a:cs typeface="+mj-cs"/>
              </a:rPr>
              <a:t>Parcours des élèves</a:t>
            </a:r>
            <a:endParaRPr dirty="0">
              <a:solidFill>
                <a:srgbClr val="5970B5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48356" y="3312983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avec flèche vers la droite 7"/>
          <p:cNvSpPr/>
          <p:nvPr/>
        </p:nvSpPr>
        <p:spPr bwMode="auto">
          <a:xfrm>
            <a:off x="288570" y="2916690"/>
            <a:ext cx="2472282" cy="16561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138"/>
            </a:avLst>
          </a:prstGeom>
          <a:solidFill>
            <a:srgbClr val="889BD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A partir d’« </a:t>
            </a:r>
            <a:r>
              <a:rPr lang="fr-FR" sz="1100" dirty="0" smtClean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Établissement</a:t>
            </a: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 », puis « </a:t>
            </a:r>
            <a:r>
              <a:rPr lang="fr-FR" sz="1100" dirty="0" smtClean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Édition </a:t>
            </a: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de documents </a:t>
            </a:r>
            <a:r>
              <a:rPr lang="fr-FR" sz="1100" dirty="0" smtClean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»,</a:t>
            </a:r>
            <a:endParaRPr dirty="0"/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vous pouvez </a:t>
            </a:r>
            <a:r>
              <a:rPr lang="fr-FR" sz="1100" b="1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éditer les parcours des élèves et les distribuer aux familles.</a:t>
            </a:r>
            <a:endParaRPr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2146858" y="353245"/>
            <a:ext cx="4513374" cy="2074489"/>
            <a:chOff x="1979711" y="209229"/>
            <a:chExt cx="4513374" cy="2074489"/>
          </a:xfrm>
        </p:grpSpPr>
        <p:grpSp>
          <p:nvGrpSpPr>
            <p:cNvPr id="9" name="Groupe 8"/>
            <p:cNvGrpSpPr/>
            <p:nvPr/>
          </p:nvGrpSpPr>
          <p:grpSpPr>
            <a:xfrm>
              <a:off x="1979712" y="212007"/>
              <a:ext cx="4513373" cy="2071711"/>
              <a:chOff x="1979712" y="212007"/>
              <a:chExt cx="4513373" cy="2071711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 rotWithShape="1">
              <a:blip r:embed="rId2"/>
              <a:srcRect b="-3374"/>
              <a:stretch/>
            </p:blipFill>
            <p:spPr bwMode="auto">
              <a:xfrm>
                <a:off x="1979712" y="212007"/>
                <a:ext cx="4513373" cy="2071711"/>
              </a:xfrm>
              <a:prstGeom prst="rect">
                <a:avLst/>
              </a:prstGeom>
              <a:ln w="19050">
                <a:solidFill>
                  <a:srgbClr val="5970B5"/>
                </a:solidFill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214000" y="1908000"/>
                <a:ext cx="180280" cy="87686"/>
              </a:xfrm>
              <a:prstGeom prst="rect">
                <a:avLst/>
              </a:prstGeom>
              <a:solidFill>
                <a:srgbClr val="F5F5F5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214000" y="2088000"/>
                <a:ext cx="180280" cy="87686"/>
              </a:xfrm>
              <a:prstGeom prst="rect">
                <a:avLst/>
              </a:prstGeom>
              <a:solidFill>
                <a:srgbClr val="F5F5F5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1979711" y="209229"/>
              <a:ext cx="4513373" cy="2022044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212000" y="1512000"/>
              <a:ext cx="1080120" cy="216024"/>
            </a:xfrm>
            <a:prstGeom prst="rect">
              <a:avLst/>
            </a:prstGeom>
            <a:noFill/>
            <a:ln>
              <a:solidFill>
                <a:srgbClr val="D81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ln>
                  <a:solidFill>
                    <a:srgbClr val="D81F94"/>
                  </a:solidFill>
                </a:ln>
                <a:noFill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886841" y="685871"/>
              <a:ext cx="533031" cy="157687"/>
            </a:xfrm>
            <a:prstGeom prst="rect">
              <a:avLst/>
            </a:prstGeom>
            <a:noFill/>
            <a:ln>
              <a:solidFill>
                <a:srgbClr val="D81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ln>
                  <a:solidFill>
                    <a:srgbClr val="D81F94"/>
                  </a:solidFill>
                </a:ln>
                <a:noFill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880000" y="216000"/>
              <a:ext cx="423543" cy="178903"/>
            </a:xfrm>
            <a:prstGeom prst="rect">
              <a:avLst/>
            </a:prstGeom>
            <a:noFill/>
            <a:ln>
              <a:solidFill>
                <a:srgbClr val="D81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ln>
                  <a:solidFill>
                    <a:srgbClr val="D81F94"/>
                  </a:solidFill>
                </a:ln>
                <a:noFill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760852" y="2845960"/>
            <a:ext cx="6007877" cy="1795964"/>
            <a:chOff x="2760852" y="2845960"/>
            <a:chExt cx="6007877" cy="179596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760852" y="2847643"/>
              <a:ext cx="6007877" cy="1794281"/>
            </a:xfrm>
            <a:prstGeom prst="rect">
              <a:avLst/>
            </a:prstGeom>
            <a:ln w="19050">
              <a:solidFill>
                <a:srgbClr val="5970B5"/>
              </a:solidFill>
            </a:ln>
          </p:spPr>
        </p:pic>
        <p:sp>
          <p:nvSpPr>
            <p:cNvPr id="19" name="Rectangle 18"/>
            <p:cNvSpPr/>
            <p:nvPr/>
          </p:nvSpPr>
          <p:spPr bwMode="auto">
            <a:xfrm>
              <a:off x="2760852" y="2845960"/>
              <a:ext cx="6007877" cy="1795964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48337" y="2886148"/>
              <a:ext cx="691615" cy="216024"/>
            </a:xfrm>
            <a:prstGeom prst="rect">
              <a:avLst/>
            </a:prstGeom>
            <a:noFill/>
            <a:ln>
              <a:solidFill>
                <a:srgbClr val="D81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ln>
                  <a:solidFill>
                    <a:srgbClr val="D81F94"/>
                  </a:solidFill>
                </a:ln>
                <a:noFill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47655" y="3635930"/>
              <a:ext cx="1080120" cy="216024"/>
            </a:xfrm>
            <a:prstGeom prst="rect">
              <a:avLst/>
            </a:prstGeom>
            <a:noFill/>
            <a:ln>
              <a:solidFill>
                <a:srgbClr val="D81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ln>
                  <a:solidFill>
                    <a:srgbClr val="D81F94"/>
                  </a:solidFill>
                </a:ln>
                <a:noFill/>
              </a:endParaRPr>
            </a:p>
          </p:txBody>
        </p:sp>
      </p:grpSp>
      <p:sp>
        <p:nvSpPr>
          <p:cNvPr id="15" name="Rectangle avec flèche vers la gauche 14"/>
          <p:cNvSpPr/>
          <p:nvPr/>
        </p:nvSpPr>
        <p:spPr bwMode="auto">
          <a:xfrm>
            <a:off x="6298412" y="356023"/>
            <a:ext cx="2592288" cy="2071711"/>
          </a:xfrm>
          <a:prstGeom prst="leftArrowCallout">
            <a:avLst>
              <a:gd name="adj1" fmla="val 18753"/>
              <a:gd name="adj2" fmla="val 18128"/>
              <a:gd name="adj3" fmla="val 10319"/>
              <a:gd name="adj4" fmla="val 80595"/>
            </a:avLst>
          </a:prstGeom>
          <a:solidFill>
            <a:srgbClr val="D2E5A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Pour cibler plus spécifiquement des élèves ne bénéficiant pas de projet cette année, ou n’ayant pas bénéficié de projet les années précédentes :</a:t>
            </a:r>
            <a:endParaRPr dirty="0"/>
          </a:p>
          <a:p>
            <a:pPr algn="ctr">
              <a:defRPr/>
            </a:pPr>
            <a:r>
              <a:rPr lang="fr-FR" sz="1100" dirty="0" smtClean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utilisez </a:t>
            </a: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« Projets EAC » puis « Suivi des élèves » puis le moteur de recherche « Nombre d’actions : aucune </a:t>
            </a:r>
            <a:r>
              <a:rPr lang="fr-FR" sz="1100" dirty="0" smtClean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».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541</TotalTime>
  <Words>624</Words>
  <Application>Microsoft Office PowerPoint</Application>
  <DocSecurity>0</DocSecurity>
  <PresentationFormat>Affichage à l'écran (16:9)</PresentationFormat>
  <Paragraphs>52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MINISTÈRIEL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PASCALE CURNIER</cp:lastModifiedBy>
  <cp:revision>99</cp:revision>
  <dcterms:created xsi:type="dcterms:W3CDTF">2020-03-05T15:21:24Z</dcterms:created>
  <dcterms:modified xsi:type="dcterms:W3CDTF">2024-09-02T14:12:57Z</dcterms:modified>
  <cp:category/>
  <dc:identifier/>
  <cp:contentStatus>Final</cp:contentStatus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  <property fmtid="{D5CDD505-2E9C-101B-9397-08002B2CF9AE}" pid="3" name="_MarkAsFinal">
    <vt:bool>true</vt:bool>
  </property>
</Properties>
</file>