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67" r:id="rId5"/>
    <p:sldId id="268" r:id="rId6"/>
    <p:sldId id="269" r:id="rId7"/>
    <p:sldId id="271" r:id="rId8"/>
    <p:sldId id="272" r:id="rId9"/>
    <p:sldId id="273" r:id="rId10"/>
    <p:sldId id="270" r:id="rId11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694"/>
    <a:srgbClr val="AAD67A"/>
    <a:srgbClr val="D25AA6"/>
    <a:srgbClr val="5970B5"/>
    <a:srgbClr val="FFFFFF"/>
    <a:srgbClr val="7D8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Septembre 2024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sp>
        <p:nvSpPr>
          <p:cNvPr id="3" name="Rectangle 2"/>
          <p:cNvSpPr/>
          <p:nvPr/>
        </p:nvSpPr>
        <p:spPr bwMode="auto">
          <a:xfrm>
            <a:off x="-147226" y="1925506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/>
              <a:t>IEN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  <a:endParaRPr dirty="0"/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ouvrez </a:t>
            </a:r>
            <a:r>
              <a:rPr lang="fr-FR" sz="1100" dirty="0"/>
              <a:t>l’intranet </a:t>
            </a:r>
            <a:r>
              <a:rPr lang="fr-FR" sz="1100" dirty="0" smtClean="0"/>
              <a:t>académique</a:t>
            </a:r>
            <a:endParaRPr dirty="0"/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renseignez </a:t>
            </a:r>
            <a:r>
              <a:rPr lang="fr-FR" sz="1100" dirty="0"/>
              <a:t>vos identifiant et mot de passe</a:t>
            </a:r>
            <a:endParaRPr dirty="0"/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choisissez </a:t>
            </a:r>
            <a:r>
              <a:rPr lang="fr-FR" sz="1100" dirty="0"/>
              <a:t>le domaine « Scolarité du 1er degré » </a:t>
            </a:r>
            <a:endParaRPr lang="fr-FR" sz="1100" dirty="0" smtClean="0"/>
          </a:p>
          <a:p>
            <a:pPr marL="171450" indent="-171450">
              <a:lnSpc>
                <a:spcPts val="1400"/>
              </a:lnSpc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</a:t>
            </a:r>
            <a:r>
              <a:rPr lang="fr-FR" sz="1100" dirty="0" smtClean="0"/>
              <a:t>dédiée à </a:t>
            </a:r>
            <a:r>
              <a:rPr lang="fr-FR" sz="1100" dirty="0"/>
              <a:t>la </a:t>
            </a:r>
            <a:r>
              <a:rPr lang="fr-FR" sz="1100" dirty="0" smtClean="0"/>
              <a:t>généralisation </a:t>
            </a:r>
            <a:r>
              <a:rPr lang="fr-FR" sz="1100" dirty="0"/>
              <a:t>de l'EAC » dans la rubrique </a:t>
            </a:r>
            <a:r>
              <a:rPr lang="fr-FR" sz="1100" dirty="0" smtClean="0"/>
              <a:t>                   « Application </a:t>
            </a:r>
            <a:r>
              <a:rPr lang="fr-FR" sz="1100" dirty="0"/>
              <a:t>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 bwMode="auto">
          <a:xfrm>
            <a:off x="2942416" y="339502"/>
            <a:ext cx="5256584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250" b="1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ADAGE</a:t>
            </a:r>
          </a:p>
          <a:p>
            <a:pPr lvl="1">
              <a:defRPr/>
            </a:pPr>
            <a:r>
              <a:rPr lang="fr-FR" dirty="0" smtClean="0"/>
              <a:t>Application dédiée à la généralisation de l’éducation artistique et culturelle (EAC)</a:t>
            </a:r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147637" y="267494"/>
            <a:ext cx="364074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Avis IEN des </a:t>
            </a:r>
            <a:r>
              <a:rPr lang="fr-FR" sz="1200" b="1" smtClean="0">
                <a:solidFill>
                  <a:srgbClr val="5970B5"/>
                </a:solidFill>
              </a:rPr>
              <a:t>inscriptions aux </a:t>
            </a:r>
            <a:r>
              <a:rPr lang="fr-FR" sz="1200" b="1" dirty="0" smtClean="0">
                <a:solidFill>
                  <a:srgbClr val="5970B5"/>
                </a:solidFill>
              </a:rPr>
              <a:t>appels à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47637" y="619242"/>
            <a:ext cx="5908127" cy="36688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aussi utiliser l’onglet « 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 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pour renseigner vos avis.</a:t>
            </a:r>
          </a:p>
          <a:p>
            <a:pPr>
              <a:lnSpc>
                <a:spcPts val="1400"/>
              </a:lnSpc>
              <a:defRPr/>
            </a:pPr>
            <a:endParaRPr lang="fr-FR" sz="105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956376" y="2302681"/>
            <a:ext cx="1178970" cy="1607791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Utiliser le moteur de recherche pour modifier la liste des projets affichés.</a:t>
            </a:r>
            <a:endParaRPr lang="fr-FR" sz="1100" b="1" dirty="0">
              <a:solidFill>
                <a:schemeClr val="tx1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95536" y="946831"/>
            <a:ext cx="7560840" cy="3857167"/>
            <a:chOff x="395536" y="946831"/>
            <a:chExt cx="7560840" cy="3857167"/>
          </a:xfrm>
        </p:grpSpPr>
        <p:sp>
          <p:nvSpPr>
            <p:cNvPr id="4" name="Rectangle 3"/>
            <p:cNvSpPr/>
            <p:nvPr/>
          </p:nvSpPr>
          <p:spPr bwMode="auto">
            <a:xfrm>
              <a:off x="2088000" y="946831"/>
              <a:ext cx="936104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018839"/>
              <a:ext cx="7560840" cy="354998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95536" y="2518705"/>
              <a:ext cx="7488832" cy="1296144"/>
            </a:xfrm>
            <a:prstGeom prst="rect">
              <a:avLst/>
            </a:prstGeom>
            <a:noFill/>
            <a:ln>
              <a:solidFill>
                <a:srgbClr val="AAD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avec flèche vers la gauche 17"/>
            <p:cNvSpPr/>
            <p:nvPr/>
          </p:nvSpPr>
          <p:spPr>
            <a:xfrm rot="21346567">
              <a:off x="3714346" y="1482016"/>
              <a:ext cx="3168352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4456"/>
              </a:avLst>
            </a:prstGeom>
            <a:solidFill>
              <a:srgbClr val="C836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/>
                <a:t>Sélectionner le nom de la campagne d’appels à projets</a:t>
              </a:r>
              <a:endParaRPr lang="fr-FR" sz="1100" b="1" dirty="0"/>
            </a:p>
          </p:txBody>
        </p:sp>
        <p:sp>
          <p:nvSpPr>
            <p:cNvPr id="35" name="Rectangle avec flèche vers la gauche 34"/>
            <p:cNvSpPr/>
            <p:nvPr/>
          </p:nvSpPr>
          <p:spPr bwMode="auto">
            <a:xfrm>
              <a:off x="2556052" y="3889598"/>
              <a:ext cx="3168352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4456"/>
              </a:avLst>
            </a:prstGeom>
            <a:solidFill>
              <a:srgbClr val="C836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/>
                <a:t>Cliquez sur le nom du projet que vous souhaitez compléter.</a:t>
              </a:r>
            </a:p>
            <a:p>
              <a:pPr algn="ctr"/>
              <a:r>
                <a:rPr lang="fr-FR" sz="1100" b="1" dirty="0" smtClean="0"/>
                <a:t>Le projet s’ouvre dans un nouvel onglet internet.</a:t>
              </a:r>
              <a:endParaRPr lang="fr-FR" sz="1100" b="1" dirty="0"/>
            </a:p>
          </p:txBody>
        </p:sp>
      </p:grpSp>
      <p:sp>
        <p:nvSpPr>
          <p:cNvPr id="27" name="Rectangle avec flèche vers la gauche 26"/>
          <p:cNvSpPr/>
          <p:nvPr/>
        </p:nvSpPr>
        <p:spPr bwMode="auto">
          <a:xfrm rot="1127448" flipH="1">
            <a:off x="80615" y="1394874"/>
            <a:ext cx="1349917" cy="8377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944"/>
            </a:avLst>
          </a:prstGeom>
          <a:solidFill>
            <a:srgbClr val="C83694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D25AA6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de réalisation des projets</a:t>
            </a:r>
            <a:endParaRPr lang="fr-FR" sz="10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71600" y="699542"/>
            <a:ext cx="66247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dirty="0"/>
              <a:t>ADAGE vous permet de prendre connaissance de toutes </a:t>
            </a:r>
            <a:r>
              <a:rPr lang="fr-FR" b="1" dirty="0"/>
              <a:t>les initiatives </a:t>
            </a:r>
            <a:r>
              <a:rPr lang="fr-FR" b="1" dirty="0" smtClean="0"/>
              <a:t>des équipes pédagogiques des écoles de votre circonscription</a:t>
            </a:r>
            <a:r>
              <a:rPr lang="fr-FR" dirty="0" smtClean="0"/>
              <a:t>. </a:t>
            </a:r>
          </a:p>
          <a:p>
            <a:pPr algn="ctr">
              <a:spcAft>
                <a:spcPts val="600"/>
              </a:spcAft>
              <a:defRPr/>
            </a:pPr>
            <a:endParaRPr lang="fr-FR" dirty="0" smtClean="0"/>
          </a:p>
          <a:p>
            <a:pPr algn="ctr">
              <a:spcAft>
                <a:spcPts val="600"/>
              </a:spcAft>
              <a:defRPr/>
            </a:pPr>
            <a:r>
              <a:rPr lang="fr-FR" dirty="0" smtClean="0"/>
              <a:t>ADAGE </a:t>
            </a:r>
            <a:r>
              <a:rPr lang="fr-FR" dirty="0"/>
              <a:t>est </a:t>
            </a:r>
            <a:r>
              <a:rPr lang="fr-FR" dirty="0" smtClean="0"/>
              <a:t>conçue </a:t>
            </a:r>
            <a:r>
              <a:rPr lang="fr-FR" dirty="0"/>
              <a:t>pour faciliter le dialogue au sein </a:t>
            </a:r>
            <a:r>
              <a:rPr lang="fr-FR" dirty="0" smtClean="0"/>
              <a:t>des écoles</a:t>
            </a:r>
            <a:r>
              <a:rPr lang="fr-FR" b="1" dirty="0" smtClean="0"/>
              <a:t> </a:t>
            </a:r>
            <a:r>
              <a:rPr lang="fr-FR" dirty="0"/>
              <a:t>entre pairs, avec la direction, </a:t>
            </a:r>
            <a:r>
              <a:rPr lang="fr-FR" dirty="0" smtClean="0"/>
              <a:t>avec des partenaires culturels, pour </a:t>
            </a:r>
            <a:r>
              <a:rPr lang="fr-FR" dirty="0"/>
              <a:t>préparer </a:t>
            </a:r>
            <a:r>
              <a:rPr lang="fr-FR" dirty="0" smtClean="0"/>
              <a:t>les projets, les budgets et les </a:t>
            </a:r>
            <a:r>
              <a:rPr lang="fr-FR" dirty="0"/>
              <a:t>conseils </a:t>
            </a:r>
            <a:r>
              <a:rPr lang="fr-FR" dirty="0" smtClean="0"/>
              <a:t>d’école et les réunions </a:t>
            </a:r>
            <a:r>
              <a:rPr lang="fr-FR" dirty="0"/>
              <a:t>de </a:t>
            </a:r>
            <a:r>
              <a:rPr lang="fr-FR" dirty="0" smtClean="0"/>
              <a:t>directeurs.</a:t>
            </a:r>
          </a:p>
          <a:p>
            <a:pPr algn="ctr">
              <a:spcAft>
                <a:spcPts val="600"/>
              </a:spcAft>
              <a:defRPr/>
            </a:pPr>
            <a:endParaRPr lang="fr-FR" dirty="0" smtClean="0"/>
          </a:p>
          <a:p>
            <a:pPr algn="ctr">
              <a:defRPr/>
            </a:pPr>
            <a:r>
              <a:rPr lang="fr-FR" dirty="0" smtClean="0"/>
              <a:t>Les </a:t>
            </a:r>
            <a:r>
              <a:rPr lang="fr-FR" dirty="0"/>
              <a:t>informations renseignées alimentent les attestations individuelles des </a:t>
            </a:r>
            <a:r>
              <a:rPr lang="fr-FR" b="1" dirty="0"/>
              <a:t>parcours EAC des élèves</a:t>
            </a:r>
            <a:r>
              <a:rPr lang="fr-FR" b="1" dirty="0" smtClean="0"/>
              <a:t>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71600" y="4321646"/>
            <a:ext cx="6624736" cy="338336"/>
          </a:xfrm>
          <a:prstGeom prst="rect">
            <a:avLst/>
          </a:prstGeom>
          <a:noFill/>
          <a:ln w="9525">
            <a:solidFill>
              <a:srgbClr val="7D8EB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Les captures d’écran présentées dans ce guide sont fournies à titre d’exemple et les données sont fictives.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93913" y="882611"/>
            <a:ext cx="6516000" cy="3044564"/>
            <a:chOff x="393913" y="882611"/>
            <a:chExt cx="6516000" cy="3044564"/>
          </a:xfrm>
          <a:solidFill>
            <a:schemeClr val="bg1">
              <a:alpha val="20000"/>
            </a:schemeClr>
          </a:solidFill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/>
            <a:srcRect b="9656"/>
            <a:stretch/>
          </p:blipFill>
          <p:spPr>
            <a:xfrm>
              <a:off x="393913" y="882611"/>
              <a:ext cx="6516000" cy="3044564"/>
            </a:xfrm>
            <a:prstGeom prst="rect">
              <a:avLst/>
            </a:prstGeom>
            <a:grpFill/>
          </p:spPr>
        </p:pic>
        <p:sp>
          <p:nvSpPr>
            <p:cNvPr id="16" name="Rectangle 15"/>
            <p:cNvSpPr/>
            <p:nvPr/>
          </p:nvSpPr>
          <p:spPr>
            <a:xfrm>
              <a:off x="395536" y="882611"/>
              <a:ext cx="6514377" cy="3044564"/>
            </a:xfrm>
            <a:prstGeom prst="rect">
              <a:avLst/>
            </a:prstGeom>
            <a:grpFill/>
            <a:ln>
              <a:solidFill>
                <a:srgbClr val="7D8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187624" y="289600"/>
            <a:ext cx="5296643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7D8EBE"/>
                </a:solidFill>
              </a:rPr>
              <a:t>Page d’accueil de l’application avec le profil « IEN </a:t>
            </a:r>
            <a:r>
              <a:rPr lang="fr-FR" sz="1200" b="1" dirty="0" smtClean="0">
                <a:solidFill>
                  <a:srgbClr val="7D8EBE"/>
                </a:solidFill>
              </a:rPr>
              <a:t>de circonscription »</a:t>
            </a:r>
            <a:endParaRPr sz="1200" b="1" dirty="0">
              <a:solidFill>
                <a:srgbClr val="7D8EBE"/>
              </a:solidFill>
            </a:endParaRPr>
          </a:p>
        </p:txBody>
      </p:sp>
      <p:sp>
        <p:nvSpPr>
          <p:cNvPr id="8" name="Organigramme : Processus 7"/>
          <p:cNvSpPr/>
          <p:nvPr/>
        </p:nvSpPr>
        <p:spPr bwMode="auto">
          <a:xfrm>
            <a:off x="7097840" y="289601"/>
            <a:ext cx="1893931" cy="2498174"/>
          </a:xfrm>
          <a:prstGeom prst="flowChartProcess">
            <a:avLst/>
          </a:prstGeom>
          <a:solidFill>
            <a:srgbClr val="C83694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D25AA6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050" b="1" dirty="0">
                <a:solidFill>
                  <a:schemeClr val="bg1"/>
                </a:solidFill>
              </a:rPr>
              <a:t>« Saisir un avis » </a:t>
            </a:r>
            <a:r>
              <a:rPr lang="fr-FR" sz="105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bg1"/>
                </a:solidFill>
              </a:rPr>
              <a:t>L</a:t>
            </a:r>
            <a:r>
              <a:rPr lang="fr-FR" sz="1050" dirty="0" smtClean="0">
                <a:solidFill>
                  <a:schemeClr val="bg1"/>
                </a:solidFill>
              </a:rPr>
              <a:t>’équipe </a:t>
            </a:r>
            <a:r>
              <a:rPr lang="fr-FR" sz="1050" dirty="0">
                <a:solidFill>
                  <a:schemeClr val="bg1"/>
                </a:solidFill>
              </a:rPr>
              <a:t>pédagogique </a:t>
            </a:r>
            <a:r>
              <a:rPr lang="fr-FR" sz="1050" dirty="0" smtClean="0">
                <a:solidFill>
                  <a:schemeClr val="bg1"/>
                </a:solidFill>
              </a:rPr>
              <a:t>souhaite participer à un appel à </a:t>
            </a:r>
            <a:r>
              <a:rPr lang="fr-FR" sz="1050" dirty="0">
                <a:solidFill>
                  <a:schemeClr val="bg1"/>
                </a:solidFill>
              </a:rPr>
              <a:t>projets. </a:t>
            </a:r>
            <a:endParaRPr lang="fr-FR" sz="1050" dirty="0" smtClean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bg1"/>
                </a:solidFill>
              </a:rPr>
              <a:t>La </a:t>
            </a:r>
            <a:r>
              <a:rPr lang="fr-FR" sz="1050" dirty="0">
                <a:solidFill>
                  <a:schemeClr val="bg1"/>
                </a:solidFill>
              </a:rPr>
              <a:t>commission d’étude de la candidature </a:t>
            </a:r>
            <a:r>
              <a:rPr lang="fr-FR" sz="1050" dirty="0" smtClean="0">
                <a:solidFill>
                  <a:schemeClr val="bg1"/>
                </a:solidFill>
              </a:rPr>
              <a:t>sollicite votre </a:t>
            </a:r>
            <a:r>
              <a:rPr lang="fr-FR" sz="1050" dirty="0">
                <a:solidFill>
                  <a:schemeClr val="bg1"/>
                </a:solidFill>
              </a:rPr>
              <a:t>avis</a:t>
            </a:r>
            <a:r>
              <a:rPr lang="fr-FR" sz="105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bg1"/>
                </a:solidFill>
              </a:rPr>
              <a:t> </a:t>
            </a:r>
            <a:r>
              <a:rPr lang="fr-FR" sz="1050" dirty="0">
                <a:solidFill>
                  <a:schemeClr val="bg1"/>
                </a:solidFill>
              </a:rPr>
              <a:t>La demande d’avis s’affiche 7 jours avant la fin des inscriptions </a:t>
            </a:r>
            <a:r>
              <a:rPr lang="fr-FR" sz="1050" b="1" dirty="0">
                <a:solidFill>
                  <a:schemeClr val="bg1"/>
                </a:solidFill>
              </a:rPr>
              <a:t>et jusqu’à 7 jours après la fin des inscriptions.</a:t>
            </a:r>
            <a:endParaRPr lang="fr-FR" sz="1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Organigramme : Processus 9"/>
          <p:cNvSpPr/>
          <p:nvPr/>
        </p:nvSpPr>
        <p:spPr bwMode="auto">
          <a:xfrm>
            <a:off x="7097840" y="2931790"/>
            <a:ext cx="1893931" cy="1941658"/>
          </a:xfrm>
          <a:prstGeom prst="flowChartProcess">
            <a:avLst/>
          </a:prstGeom>
          <a:ln>
            <a:solidFill>
              <a:srgbClr val="AAD67A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50" b="1" dirty="0">
                <a:solidFill>
                  <a:schemeClr val="tx1"/>
                </a:solidFill>
              </a:rPr>
              <a:t>Portail d’inscription en ligne à des </a:t>
            </a:r>
            <a:r>
              <a:rPr lang="fr-FR" sz="1050" b="1" dirty="0" smtClean="0">
                <a:solidFill>
                  <a:schemeClr val="tx1"/>
                </a:solidFill>
              </a:rPr>
              <a:t>appels à projets.</a:t>
            </a:r>
            <a:endParaRPr lang="fr-FR" sz="105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</a:rPr>
              <a:t>L’année de réalisation des projets est indiquée à gauche.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050" dirty="0" smtClean="0">
                <a:solidFill>
                  <a:sysClr val="windowText" lastClr="000000"/>
                </a:solidFill>
              </a:rPr>
              <a:t>En cliquant sur la flèche, </a:t>
            </a:r>
            <a:r>
              <a:rPr lang="fr-FR" sz="1050" b="1" dirty="0" smtClean="0">
                <a:solidFill>
                  <a:sysClr val="windowText" lastClr="000000"/>
                </a:solidFill>
              </a:rPr>
              <a:t>consultez les dossiers d’inscription </a:t>
            </a:r>
            <a:r>
              <a:rPr lang="fr-FR" sz="1050" dirty="0" smtClean="0">
                <a:solidFill>
                  <a:sysClr val="windowText" lastClr="000000"/>
                </a:solidFill>
              </a:rPr>
              <a:t>des</a:t>
            </a:r>
            <a:r>
              <a:rPr lang="fr-FR" sz="1050" b="1" dirty="0" smtClean="0">
                <a:solidFill>
                  <a:sysClr val="windowText" lastClr="000000"/>
                </a:solidFill>
              </a:rPr>
              <a:t> </a:t>
            </a:r>
            <a:r>
              <a:rPr lang="fr-FR" sz="1050" dirty="0" smtClean="0">
                <a:solidFill>
                  <a:sysClr val="windowText" lastClr="000000"/>
                </a:solidFill>
              </a:rPr>
              <a:t>écoles de votre circonscription. </a:t>
            </a:r>
            <a:endParaRPr lang="fr-FR" sz="105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lèche gauche 4"/>
          <p:cNvSpPr/>
          <p:nvPr/>
        </p:nvSpPr>
        <p:spPr bwMode="auto">
          <a:xfrm>
            <a:off x="6815421" y="2411278"/>
            <a:ext cx="432048" cy="3600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36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 gauche 11"/>
          <p:cNvSpPr/>
          <p:nvPr/>
        </p:nvSpPr>
        <p:spPr bwMode="auto">
          <a:xfrm>
            <a:off x="6801782" y="3547588"/>
            <a:ext cx="432048" cy="3600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AD67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lèche gauche 12"/>
          <p:cNvSpPr/>
          <p:nvPr/>
        </p:nvSpPr>
        <p:spPr bwMode="auto">
          <a:xfrm>
            <a:off x="6801782" y="3171092"/>
            <a:ext cx="432048" cy="3600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AD67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avec flèche vers le bas 14"/>
          <p:cNvSpPr/>
          <p:nvPr/>
        </p:nvSpPr>
        <p:spPr bwMode="auto">
          <a:xfrm>
            <a:off x="292230" y="141265"/>
            <a:ext cx="843493" cy="702293"/>
          </a:xfrm>
          <a:prstGeom prst="downArrowCallout">
            <a:avLst>
              <a:gd name="adj1" fmla="val 22230"/>
              <a:gd name="adj2" fmla="val 25000"/>
              <a:gd name="adj3" fmla="val 18074"/>
              <a:gd name="adj4" fmla="val 76714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7D8EB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8" name="Rectangle avec flèche vers le haut 17"/>
          <p:cNvSpPr/>
          <p:nvPr/>
        </p:nvSpPr>
        <p:spPr bwMode="auto">
          <a:xfrm>
            <a:off x="422771" y="3656662"/>
            <a:ext cx="1529706" cy="949558"/>
          </a:xfrm>
          <a:prstGeom prst="upArrowCallout">
            <a:avLst>
              <a:gd name="adj1" fmla="val 25000"/>
              <a:gd name="adj2" fmla="val 31061"/>
              <a:gd name="adj3" fmla="val 25000"/>
              <a:gd name="adj4" fmla="val 58292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6" y="850370"/>
            <a:ext cx="1294343" cy="1845399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1187624" y="289600"/>
            <a:ext cx="2339102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7D8EBE"/>
                </a:solidFill>
              </a:rPr>
              <a:t>Cartographie du département</a:t>
            </a:r>
            <a:endParaRPr sz="1200" b="1" dirty="0">
              <a:solidFill>
                <a:srgbClr val="7D8EB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699542"/>
            <a:ext cx="4950654" cy="3851678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62308" y="2931790"/>
            <a:ext cx="2669531" cy="810478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050" dirty="0" smtClean="0"/>
              <a:t>Vous pouvez consulter les statistiques des </a:t>
            </a:r>
            <a:r>
              <a:rPr lang="fr-FR" sz="1050" b="1" dirty="0" smtClean="0"/>
              <a:t>circonscriptions de votre département </a:t>
            </a:r>
            <a:r>
              <a:rPr lang="fr-FR" sz="1050" dirty="0" smtClean="0"/>
              <a:t>en déplaçant votre souris sur la carte.</a:t>
            </a:r>
            <a:endParaRPr lang="fr-FR" sz="1050" dirty="0"/>
          </a:p>
        </p:txBody>
      </p:sp>
      <p:sp>
        <p:nvSpPr>
          <p:cNvPr id="6" name="Rectangle 5"/>
          <p:cNvSpPr/>
          <p:nvPr/>
        </p:nvSpPr>
        <p:spPr>
          <a:xfrm>
            <a:off x="467544" y="915566"/>
            <a:ext cx="936104" cy="21602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467544" y="2196000"/>
            <a:ext cx="936104" cy="19933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835696" y="962592"/>
            <a:ext cx="1296144" cy="810478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r-FR" sz="1050" dirty="0" smtClean="0"/>
              <a:t>Ouvrir l’onglet « Administration » et sélectionner « Cartographie ».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7043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2" y="885972"/>
            <a:ext cx="1170477" cy="1745728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1187624" y="289600"/>
            <a:ext cx="1056700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7D8EBE"/>
                </a:solidFill>
              </a:rPr>
              <a:t>Statistiques</a:t>
            </a:r>
            <a:endParaRPr sz="1200" b="1" dirty="0">
              <a:solidFill>
                <a:srgbClr val="7D8EB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15566"/>
            <a:ext cx="936104" cy="21602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467544" y="1936800"/>
            <a:ext cx="936104" cy="21602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907704" y="962592"/>
            <a:ext cx="1440160" cy="796244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050" dirty="0" smtClean="0"/>
              <a:t>Ouvrir l’onglet « Administration » 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r-FR" sz="1050" dirty="0" smtClean="0"/>
              <a:t>et sélectionner « Statistiques ».</a:t>
            </a:r>
            <a:endParaRPr lang="fr-FR" sz="105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707904" y="289600"/>
            <a:ext cx="4567878" cy="4333628"/>
            <a:chOff x="3707904" y="289600"/>
            <a:chExt cx="4567878" cy="433362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289600"/>
              <a:ext cx="4567878" cy="4333628"/>
            </a:xfrm>
            <a:prstGeom prst="rect">
              <a:avLst/>
            </a:prstGeom>
            <a:ln w="19050">
              <a:solidFill>
                <a:srgbClr val="7D8EBE"/>
              </a:solidFill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/>
            <a:srcRect l="6250" t="2120" r="6260" b="32261"/>
            <a:stretch/>
          </p:blipFill>
          <p:spPr>
            <a:xfrm>
              <a:off x="7236296" y="1616400"/>
              <a:ext cx="1008112" cy="14401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2000" y="1616400"/>
              <a:ext cx="499915" cy="219475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 bwMode="auto">
          <a:xfrm>
            <a:off x="1907704" y="1976706"/>
            <a:ext cx="1440160" cy="1169551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050" dirty="0" smtClean="0"/>
              <a:t>Statistiques :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fr-FR" sz="1050" dirty="0" smtClean="0"/>
              <a:t>de la circonscription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fr-FR" sz="1050" dirty="0" smtClean="0"/>
              <a:t>du département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fr-FR" sz="1050" dirty="0" smtClean="0"/>
              <a:t>de l’académie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fr-FR" sz="1050" dirty="0" smtClean="0"/>
              <a:t>de la France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3724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189673" y="1419622"/>
            <a:ext cx="5837401" cy="3122125"/>
            <a:chOff x="2189673" y="1419622"/>
            <a:chExt cx="5837401" cy="31221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9673" y="1419622"/>
              <a:ext cx="5837401" cy="3122125"/>
            </a:xfrm>
            <a:prstGeom prst="rect">
              <a:avLst/>
            </a:prstGeom>
            <a:ln w="19050">
              <a:solidFill>
                <a:srgbClr val="7D8EBE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6516216" y="2045990"/>
              <a:ext cx="1368152" cy="858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0113" y="2043362"/>
              <a:ext cx="1282945" cy="821143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1" y="910800"/>
            <a:ext cx="1521944" cy="1526627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1187624" y="289600"/>
            <a:ext cx="1931939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7D8EBE"/>
                </a:solidFill>
              </a:rPr>
              <a:t>Suivi de circonscription</a:t>
            </a:r>
            <a:endParaRPr sz="1200" b="1" dirty="0">
              <a:solidFill>
                <a:srgbClr val="7D8EB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008000"/>
            <a:ext cx="936104" cy="21602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465010" y="1656000"/>
            <a:ext cx="1442693" cy="216024"/>
          </a:xfrm>
          <a:prstGeom prst="rect">
            <a:avLst/>
          </a:prstGeom>
          <a:noFill/>
          <a:ln>
            <a:solidFill>
              <a:srgbClr val="AAD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506849" y="2675681"/>
            <a:ext cx="1190247" cy="990015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050" dirty="0" smtClean="0"/>
              <a:t>Ouvrir l’onglet « Projets EAC » </a:t>
            </a:r>
          </a:p>
          <a:p>
            <a:pPr>
              <a:lnSpc>
                <a:spcPts val="1400"/>
              </a:lnSpc>
            </a:pPr>
            <a:r>
              <a:rPr lang="fr-FR" sz="1050" dirty="0" smtClean="0"/>
              <a:t>et sélectionner 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r-FR" sz="1050" dirty="0" smtClean="0"/>
              <a:t>« Suivi de circonscription ».</a:t>
            </a:r>
            <a:endParaRPr lang="fr-FR" sz="1050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2189673" y="851639"/>
            <a:ext cx="5837401" cy="451406"/>
          </a:xfrm>
          <a:prstGeom prst="rect">
            <a:avLst/>
          </a:prstGeom>
          <a:noFill/>
          <a:ln w="9525">
            <a:solidFill>
              <a:srgbClr val="5970B5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050" dirty="0" smtClean="0"/>
              <a:t>En utilisant le moteur de recherche à votre disposition, le Suivi de circonscription vous permet suivre les projets des </a:t>
            </a:r>
            <a:r>
              <a:rPr lang="fr-FR" sz="1050" smtClean="0"/>
              <a:t>toutes les écoles </a:t>
            </a:r>
            <a:r>
              <a:rPr lang="fr-FR" sz="1050" dirty="0" smtClean="0"/>
              <a:t>de votre circonscription. </a:t>
            </a:r>
            <a:endParaRPr lang="fr-FR" sz="1050" dirty="0"/>
          </a:p>
        </p:txBody>
      </p:sp>
      <p:sp>
        <p:nvSpPr>
          <p:cNvPr id="17" name="Rectangle avec flèche vers la gauche 16"/>
          <p:cNvSpPr/>
          <p:nvPr/>
        </p:nvSpPr>
        <p:spPr bwMode="auto">
          <a:xfrm>
            <a:off x="6156176" y="2904351"/>
            <a:ext cx="2875958" cy="85771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253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2 projets ont été renseignés par cette école.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8" name="Rectangle avec flèche vers la gauche 17"/>
          <p:cNvSpPr/>
          <p:nvPr/>
        </p:nvSpPr>
        <p:spPr bwMode="auto">
          <a:xfrm>
            <a:off x="6156176" y="3878640"/>
            <a:ext cx="2875958" cy="9129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253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Aucun projet n’a été renseigné par cette école.</a:t>
            </a:r>
            <a:endParaRPr lang="fr-FR" sz="1050" dirty="0">
              <a:solidFill>
                <a:schemeClr val="tx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267744" y="1995686"/>
            <a:ext cx="6764390" cy="936104"/>
            <a:chOff x="2267744" y="1995686"/>
            <a:chExt cx="6764390" cy="936104"/>
          </a:xfrm>
        </p:grpSpPr>
        <p:sp>
          <p:nvSpPr>
            <p:cNvPr id="4" name="Rectangle 3"/>
            <p:cNvSpPr/>
            <p:nvPr/>
          </p:nvSpPr>
          <p:spPr>
            <a:xfrm>
              <a:off x="2267744" y="1995686"/>
              <a:ext cx="5688632" cy="936104"/>
            </a:xfrm>
            <a:prstGeom prst="rect">
              <a:avLst/>
            </a:prstGeom>
            <a:noFill/>
            <a:ln>
              <a:solidFill>
                <a:srgbClr val="C83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00392" y="2346157"/>
              <a:ext cx="931742" cy="441617"/>
            </a:xfrm>
            <a:prstGeom prst="rect">
              <a:avLst/>
            </a:prstGeom>
            <a:solidFill>
              <a:srgbClr val="C83694"/>
            </a:solidFill>
            <a:ln>
              <a:noFill/>
            </a:ln>
            <a:effectLst>
              <a:outerShdw blurRad="50800" dist="38100" dir="2700000" algn="tl" rotWithShape="0">
                <a:srgbClr val="C8369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Moteur de recherche</a:t>
              </a:r>
              <a:endParaRPr lang="fr-FR" sz="1050" dirty="0"/>
            </a:p>
          </p:txBody>
        </p:sp>
        <p:cxnSp>
          <p:nvCxnSpPr>
            <p:cNvPr id="23" name="Connecteur droit 22"/>
            <p:cNvCxnSpPr>
              <a:stCxn id="7" idx="1"/>
            </p:cNvCxnSpPr>
            <p:nvPr/>
          </p:nvCxnSpPr>
          <p:spPr>
            <a:xfrm flipH="1">
              <a:off x="7956376" y="2566966"/>
              <a:ext cx="144016" cy="4784"/>
            </a:xfrm>
            <a:prstGeom prst="line">
              <a:avLst/>
            </a:prstGeom>
            <a:ln w="76200">
              <a:solidFill>
                <a:srgbClr val="C83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avec flèche vers la gauche 14"/>
          <p:cNvSpPr/>
          <p:nvPr/>
        </p:nvSpPr>
        <p:spPr bwMode="auto">
          <a:xfrm>
            <a:off x="6156176" y="1442600"/>
            <a:ext cx="2875958" cy="7571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253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95536" y="3168901"/>
            <a:ext cx="6192689" cy="1347065"/>
            <a:chOff x="395536" y="3168901"/>
            <a:chExt cx="6192689" cy="1347065"/>
          </a:xfrm>
        </p:grpSpPr>
        <p:grpSp>
          <p:nvGrpSpPr>
            <p:cNvPr id="39" name="Groupe 38"/>
            <p:cNvGrpSpPr/>
            <p:nvPr/>
          </p:nvGrpSpPr>
          <p:grpSpPr>
            <a:xfrm>
              <a:off x="395536" y="3168901"/>
              <a:ext cx="6192689" cy="1347065"/>
              <a:chOff x="395536" y="2899240"/>
              <a:chExt cx="6192689" cy="1347065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537" y="2899240"/>
                <a:ext cx="6192688" cy="1347065"/>
              </a:xfrm>
              <a:prstGeom prst="rect">
                <a:avLst/>
              </a:prstGeom>
              <a:ln w="19050">
                <a:solidFill>
                  <a:srgbClr val="7D8EBE"/>
                </a:solidFill>
              </a:ln>
            </p:spPr>
          </p:pic>
          <p:sp>
            <p:nvSpPr>
              <p:cNvPr id="36" name="Rectangle 35"/>
              <p:cNvSpPr/>
              <p:nvPr/>
            </p:nvSpPr>
            <p:spPr bwMode="auto">
              <a:xfrm>
                <a:off x="395536" y="3507854"/>
                <a:ext cx="4602832" cy="343381"/>
              </a:xfrm>
              <a:prstGeom prst="rect">
                <a:avLst/>
              </a:prstGeom>
              <a:noFill/>
              <a:ln>
                <a:solidFill>
                  <a:srgbClr val="C836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056" y="3191619"/>
              <a:ext cx="1430042" cy="92927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auto">
          <a:xfrm>
            <a:off x="1187624" y="289600"/>
            <a:ext cx="4628190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7D8EBE"/>
                </a:solidFill>
              </a:rPr>
              <a:t>Suivi de circonscription – utilisation du moteur de recherche</a:t>
            </a:r>
            <a:endParaRPr sz="1200" b="1" dirty="0">
              <a:solidFill>
                <a:srgbClr val="7D8EBE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95536" y="1231085"/>
            <a:ext cx="6192688" cy="1618166"/>
            <a:chOff x="395536" y="1231085"/>
            <a:chExt cx="6192688" cy="1618166"/>
          </a:xfrm>
        </p:grpSpPr>
        <p:grpSp>
          <p:nvGrpSpPr>
            <p:cNvPr id="2" name="Groupe 1"/>
            <p:cNvGrpSpPr/>
            <p:nvPr/>
          </p:nvGrpSpPr>
          <p:grpSpPr>
            <a:xfrm>
              <a:off x="395536" y="1231085"/>
              <a:ext cx="6192688" cy="1618166"/>
              <a:chOff x="395536" y="1231085"/>
              <a:chExt cx="6192688" cy="1618166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395536" y="1231085"/>
                <a:ext cx="6192688" cy="1618166"/>
                <a:chOff x="395536" y="961424"/>
                <a:chExt cx="6192688" cy="1618166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5536" y="961424"/>
                  <a:ext cx="6192688" cy="1618166"/>
                </a:xfrm>
                <a:prstGeom prst="rect">
                  <a:avLst/>
                </a:prstGeom>
                <a:ln w="19050">
                  <a:solidFill>
                    <a:srgbClr val="7D8EBE"/>
                  </a:solidFill>
                </a:ln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395536" y="1573207"/>
                  <a:ext cx="4608512" cy="278463"/>
                </a:xfrm>
                <a:prstGeom prst="rect">
                  <a:avLst/>
                </a:prstGeom>
                <a:noFill/>
                <a:ln>
                  <a:solidFill>
                    <a:srgbClr val="C8369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 bwMode="auto">
              <a:xfrm>
                <a:off x="5044008" y="1288417"/>
                <a:ext cx="1437902" cy="9232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6056" y="1275606"/>
              <a:ext cx="1416379" cy="923293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5076056" y="1203598"/>
            <a:ext cx="3956078" cy="745142"/>
            <a:chOff x="5508104" y="2019846"/>
            <a:chExt cx="3956078" cy="745142"/>
          </a:xfrm>
        </p:grpSpPr>
        <p:sp>
          <p:nvSpPr>
            <p:cNvPr id="22" name="Rectangle 21"/>
            <p:cNvSpPr/>
            <p:nvPr/>
          </p:nvSpPr>
          <p:spPr>
            <a:xfrm>
              <a:off x="5508104" y="2262020"/>
              <a:ext cx="1440160" cy="216024"/>
            </a:xfrm>
            <a:prstGeom prst="rect">
              <a:avLst/>
            </a:prstGeom>
            <a:noFill/>
            <a:ln>
              <a:solidFill>
                <a:srgbClr val="C83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60232" y="2019846"/>
              <a:ext cx="2403950" cy="745142"/>
            </a:xfrm>
            <a:prstGeom prst="rect">
              <a:avLst/>
            </a:prstGeom>
            <a:solidFill>
              <a:srgbClr val="C83694"/>
            </a:solidFill>
            <a:ln>
              <a:noFill/>
            </a:ln>
            <a:effectLst>
              <a:outerShdw blurRad="50800" dist="38100" dir="2700000" algn="tl" rotWithShape="0">
                <a:srgbClr val="C8369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« Indifférent »</a:t>
              </a:r>
            </a:p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ADAGE liste toutes les écoles de la circonscription, avec et sans </a:t>
              </a:r>
              <a:r>
                <a:rPr lang="fr-FR" sz="1050" dirty="0"/>
                <a:t>projet École et </a:t>
              </a:r>
              <a:r>
                <a:rPr lang="fr-FR" sz="1050" dirty="0" smtClean="0"/>
                <a:t>cinéma.</a:t>
              </a:r>
              <a:endParaRPr lang="fr-FR" sz="1050" dirty="0"/>
            </a:p>
          </p:txBody>
        </p:sp>
        <p:cxnSp>
          <p:nvCxnSpPr>
            <p:cNvPr id="26" name="Connecteur droit 25"/>
            <p:cNvCxnSpPr>
              <a:endCxn id="22" idx="3"/>
            </p:cNvCxnSpPr>
            <p:nvPr/>
          </p:nvCxnSpPr>
          <p:spPr>
            <a:xfrm flipH="1">
              <a:off x="6948264" y="2370032"/>
              <a:ext cx="216024" cy="0"/>
            </a:xfrm>
            <a:prstGeom prst="line">
              <a:avLst/>
            </a:prstGeom>
            <a:ln w="76200">
              <a:solidFill>
                <a:srgbClr val="C83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avec flèche vers la gauche 29"/>
          <p:cNvSpPr/>
          <p:nvPr/>
        </p:nvSpPr>
        <p:spPr bwMode="auto">
          <a:xfrm>
            <a:off x="6516216" y="2274410"/>
            <a:ext cx="2232248" cy="3119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795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Cette école n’a pas déclaré de projet Ecole et cinéma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1" name="Rectangle avec flèche vers la gauche 30"/>
          <p:cNvSpPr/>
          <p:nvPr/>
        </p:nvSpPr>
        <p:spPr bwMode="auto">
          <a:xfrm>
            <a:off x="6516216" y="2606363"/>
            <a:ext cx="2193843" cy="32499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969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AD67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Cette école a déclaré un projet Ecole et cinéma</a:t>
            </a:r>
            <a:endParaRPr lang="fr-FR" sz="1000" dirty="0">
              <a:solidFill>
                <a:schemeClr val="tx1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5098876" y="3283200"/>
            <a:ext cx="3956078" cy="775429"/>
            <a:chOff x="5508104" y="2190011"/>
            <a:chExt cx="3956078" cy="528402"/>
          </a:xfrm>
        </p:grpSpPr>
        <p:sp>
          <p:nvSpPr>
            <p:cNvPr id="33" name="Rectangle 32"/>
            <p:cNvSpPr/>
            <p:nvPr/>
          </p:nvSpPr>
          <p:spPr>
            <a:xfrm>
              <a:off x="5508104" y="2250599"/>
              <a:ext cx="1440160" cy="135688"/>
            </a:xfrm>
            <a:prstGeom prst="rect">
              <a:avLst/>
            </a:prstGeom>
            <a:noFill/>
            <a:ln>
              <a:solidFill>
                <a:srgbClr val="C83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60232" y="2190011"/>
              <a:ext cx="2403950" cy="528402"/>
            </a:xfrm>
            <a:prstGeom prst="rect">
              <a:avLst/>
            </a:prstGeom>
            <a:solidFill>
              <a:srgbClr val="C83694"/>
            </a:solidFill>
            <a:ln>
              <a:noFill/>
            </a:ln>
            <a:effectLst>
              <a:outerShdw blurRad="50800" dist="38100" dir="2700000" algn="tl" rotWithShape="0">
                <a:srgbClr val="C8369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« Au moins 1 »</a:t>
              </a:r>
            </a:p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ADAGE liste uniquement les écoles de la circonscription ayant déclaré au moins un projet Ecole et cinéma</a:t>
              </a:r>
              <a:endParaRPr lang="fr-FR" sz="1050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 flipH="1">
              <a:off x="6961228" y="2337218"/>
              <a:ext cx="216000" cy="0"/>
            </a:xfrm>
            <a:prstGeom prst="line">
              <a:avLst/>
            </a:prstGeom>
            <a:ln w="76200">
              <a:solidFill>
                <a:srgbClr val="C83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 bwMode="auto">
          <a:xfrm>
            <a:off x="295392" y="915566"/>
            <a:ext cx="3206327" cy="2539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 smtClean="0"/>
              <a:t>Exemple : suivi des inscriptions à École et cinéma.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2952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23529" y="1378632"/>
            <a:ext cx="6192688" cy="1625166"/>
            <a:chOff x="323529" y="1378632"/>
            <a:chExt cx="6192688" cy="162516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9" y="1378632"/>
              <a:ext cx="6192688" cy="1625166"/>
            </a:xfrm>
            <a:prstGeom prst="rect">
              <a:avLst/>
            </a:prstGeom>
            <a:ln w="19050">
              <a:solidFill>
                <a:srgbClr val="7D8EBE"/>
              </a:solidFill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323529" y="1998015"/>
              <a:ext cx="4602832" cy="343381"/>
            </a:xfrm>
            <a:prstGeom prst="rect">
              <a:avLst/>
            </a:prstGeom>
            <a:noFill/>
            <a:ln>
              <a:solidFill>
                <a:srgbClr val="C83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8543" y="1417355"/>
              <a:ext cx="1428670" cy="92404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auto">
          <a:xfrm>
            <a:off x="1187624" y="289600"/>
            <a:ext cx="4628190" cy="276999"/>
          </a:xfrm>
          <a:prstGeom prst="rect">
            <a:avLst/>
          </a:prstGeom>
          <a:noFill/>
          <a:ln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7D8EBE"/>
                </a:solidFill>
              </a:rPr>
              <a:t>Suivi de circonscription – utilisation du moteur de recherche</a:t>
            </a:r>
            <a:endParaRPr sz="1200" b="1" dirty="0">
              <a:solidFill>
                <a:srgbClr val="7D8EBE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04048" y="1497600"/>
            <a:ext cx="3956078" cy="798253"/>
            <a:chOff x="5508104" y="2190011"/>
            <a:chExt cx="3956078" cy="543955"/>
          </a:xfrm>
        </p:grpSpPr>
        <p:sp>
          <p:nvSpPr>
            <p:cNvPr id="13" name="Rectangle 12"/>
            <p:cNvSpPr/>
            <p:nvPr/>
          </p:nvSpPr>
          <p:spPr>
            <a:xfrm>
              <a:off x="5508104" y="2256249"/>
              <a:ext cx="1440160" cy="135688"/>
            </a:xfrm>
            <a:prstGeom prst="rect">
              <a:avLst/>
            </a:prstGeom>
            <a:noFill/>
            <a:ln>
              <a:solidFill>
                <a:srgbClr val="C83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0232" y="2190011"/>
              <a:ext cx="2403950" cy="543955"/>
            </a:xfrm>
            <a:prstGeom prst="rect">
              <a:avLst/>
            </a:prstGeom>
            <a:solidFill>
              <a:srgbClr val="C83694"/>
            </a:solidFill>
            <a:ln>
              <a:noFill/>
            </a:ln>
            <a:effectLst>
              <a:outerShdw blurRad="50800" dist="38100" dir="2700000" algn="tl" rotWithShape="0">
                <a:srgbClr val="C8369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« Aucune »</a:t>
              </a:r>
            </a:p>
            <a:p>
              <a:pPr algn="ctr">
                <a:lnSpc>
                  <a:spcPts val="1400"/>
                </a:lnSpc>
              </a:pPr>
              <a:r>
                <a:rPr lang="fr-FR" sz="1050" dirty="0" smtClean="0"/>
                <a:t>ADAGE liste uniquement les écoles de la circonscription n’ayant pas déclaré de projet École et cinéma</a:t>
              </a:r>
              <a:endParaRPr lang="fr-FR" sz="105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 flipH="1">
              <a:off x="6961228" y="2337218"/>
              <a:ext cx="216000" cy="0"/>
            </a:xfrm>
            <a:prstGeom prst="line">
              <a:avLst/>
            </a:prstGeom>
            <a:ln w="76200">
              <a:solidFill>
                <a:srgbClr val="C83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 bwMode="auto">
          <a:xfrm>
            <a:off x="295392" y="1021690"/>
            <a:ext cx="3206327" cy="2539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 smtClean="0"/>
              <a:t>Exemple : suivi des inscriptions à École et cinéma.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7686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783852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1147637" y="267494"/>
            <a:ext cx="364074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Avis IEN des </a:t>
            </a:r>
            <a:r>
              <a:rPr lang="fr-FR" sz="1200" b="1" smtClean="0">
                <a:solidFill>
                  <a:srgbClr val="5970B5"/>
                </a:solidFill>
              </a:rPr>
              <a:t>inscriptions aux </a:t>
            </a:r>
            <a:r>
              <a:rPr lang="fr-FR" sz="1200" b="1" dirty="0" smtClean="0">
                <a:solidFill>
                  <a:srgbClr val="5970B5"/>
                </a:solidFill>
              </a:rPr>
              <a:t>appels à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619672" y="673566"/>
            <a:ext cx="7113978" cy="103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campagne d’appel à projets pour laquelle vos avis sont sollicités, vous recevez 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notification mail sur l’adresse mail générique de la circonscription.</a:t>
            </a:r>
          </a:p>
          <a:p>
            <a:pPr>
              <a:lnSpc>
                <a:spcPts val="1400"/>
              </a:lnSpc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 les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avez 7 jours pour compléter vos avis.</a:t>
            </a:r>
          </a:p>
          <a:p>
            <a:pPr>
              <a:lnSpc>
                <a:spcPts val="1400"/>
              </a:lnSpc>
              <a:defRPr/>
            </a:pPr>
            <a:endParaRPr lang="fr-FR" sz="105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400"/>
              </a:lnSpc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 ADAGE, les demandes d’avis sont notifiées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 la page d’accueil.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79249" y="1855171"/>
            <a:ext cx="6516000" cy="3044564"/>
            <a:chOff x="579249" y="1855171"/>
            <a:chExt cx="6516000" cy="304456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/>
            <a:srcRect b="9656"/>
            <a:stretch/>
          </p:blipFill>
          <p:spPr>
            <a:xfrm>
              <a:off x="579249" y="1855171"/>
              <a:ext cx="6516000" cy="304456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</p:spPr>
        </p:pic>
        <p:sp>
          <p:nvSpPr>
            <p:cNvPr id="25" name="Rectangle 24"/>
            <p:cNvSpPr/>
            <p:nvPr/>
          </p:nvSpPr>
          <p:spPr>
            <a:xfrm>
              <a:off x="580872" y="1855171"/>
              <a:ext cx="6514377" cy="304456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solidFill>
                <a:srgbClr val="7D8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Organigramme : Processus 26"/>
          <p:cNvSpPr/>
          <p:nvPr/>
        </p:nvSpPr>
        <p:spPr bwMode="auto">
          <a:xfrm>
            <a:off x="7283177" y="3075805"/>
            <a:ext cx="1681312" cy="1008113"/>
          </a:xfrm>
          <a:prstGeom prst="flowChartProcess">
            <a:avLst/>
          </a:prstGeom>
          <a:solidFill>
            <a:srgbClr val="C83694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D25AA6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sur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bg1"/>
                </a:solidFill>
              </a:rPr>
              <a:t>«</a:t>
            </a:r>
            <a:r>
              <a:rPr lang="fr-FR" sz="1050" dirty="0">
                <a:solidFill>
                  <a:schemeClr val="bg1"/>
                </a:solidFill>
              </a:rPr>
              <a:t> Saisir un avis </a:t>
            </a:r>
            <a:r>
              <a:rPr lang="fr-FR" sz="1050" dirty="0" smtClean="0">
                <a:solidFill>
                  <a:schemeClr val="bg1"/>
                </a:solidFill>
              </a:rPr>
              <a:t>» pour ouvrir le projet et saisir votre avis.  </a:t>
            </a:r>
          </a:p>
        </p:txBody>
      </p:sp>
      <p:sp>
        <p:nvSpPr>
          <p:cNvPr id="28" name="Flèche gauche 27"/>
          <p:cNvSpPr/>
          <p:nvPr/>
        </p:nvSpPr>
        <p:spPr bwMode="auto">
          <a:xfrm>
            <a:off x="7000757" y="3383838"/>
            <a:ext cx="282420" cy="3600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36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avec flèche vers le bas 30"/>
          <p:cNvSpPr/>
          <p:nvPr/>
        </p:nvSpPr>
        <p:spPr bwMode="auto">
          <a:xfrm>
            <a:off x="477566" y="1113825"/>
            <a:ext cx="843493" cy="702293"/>
          </a:xfrm>
          <a:prstGeom prst="downArrowCallout">
            <a:avLst>
              <a:gd name="adj1" fmla="val 22230"/>
              <a:gd name="adj2" fmla="val 25000"/>
              <a:gd name="adj3" fmla="val 18074"/>
              <a:gd name="adj4" fmla="val 76714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7D8EB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374</TotalTime>
  <Words>700</Words>
  <Application>Microsoft Office PowerPoint</Application>
  <DocSecurity>0</DocSecurity>
  <PresentationFormat>Affichage à l'écran (16:9)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108</cp:revision>
  <dcterms:created xsi:type="dcterms:W3CDTF">2020-03-05T15:21:24Z</dcterms:created>
  <dcterms:modified xsi:type="dcterms:W3CDTF">2024-09-03T07:05:04Z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_MarkAsFinal">
    <vt:bool>true</vt:bool>
  </property>
</Properties>
</file>