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65"/>
  </p:notesMasterIdLst>
  <p:handoutMasterIdLst>
    <p:handoutMasterId r:id="rId66"/>
  </p:handoutMasterIdLst>
  <p:sldIdLst>
    <p:sldId id="256" r:id="rId2"/>
    <p:sldId id="280" r:id="rId3"/>
    <p:sldId id="278" r:id="rId4"/>
    <p:sldId id="258" r:id="rId5"/>
    <p:sldId id="257" r:id="rId6"/>
    <p:sldId id="262" r:id="rId7"/>
    <p:sldId id="264" r:id="rId8"/>
    <p:sldId id="263" r:id="rId9"/>
    <p:sldId id="266" r:id="rId10"/>
    <p:sldId id="265" r:id="rId11"/>
    <p:sldId id="322" r:id="rId12"/>
    <p:sldId id="323" r:id="rId13"/>
    <p:sldId id="325" r:id="rId14"/>
    <p:sldId id="326" r:id="rId15"/>
    <p:sldId id="270" r:id="rId16"/>
    <p:sldId id="269" r:id="rId17"/>
    <p:sldId id="276" r:id="rId18"/>
    <p:sldId id="274" r:id="rId19"/>
    <p:sldId id="275" r:id="rId20"/>
    <p:sldId id="271" r:id="rId21"/>
    <p:sldId id="272" r:id="rId22"/>
    <p:sldId id="324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4" r:id="rId56"/>
    <p:sldId id="313" r:id="rId57"/>
    <p:sldId id="315" r:id="rId58"/>
    <p:sldId id="316" r:id="rId59"/>
    <p:sldId id="317" r:id="rId60"/>
    <p:sldId id="318" r:id="rId61"/>
    <p:sldId id="319" r:id="rId62"/>
    <p:sldId id="320" r:id="rId63"/>
    <p:sldId id="321" r:id="rId6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BB820-F4D7-4FB8-BF3B-415480CAFC39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7E8B0-9A8F-459A-8C31-873A0BF416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658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E545E-6A78-4375-86F1-8261C3CA6EB6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C186B-976A-4CD2-A99A-D0F43BEC5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15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61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833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881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260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891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00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974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752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673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007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15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316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971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026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354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92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394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726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097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196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536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85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1451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386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683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342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8423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5285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743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7339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9749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1988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02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5005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3050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5083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2213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999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6409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1090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5006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9302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147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398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8523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2720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8148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4963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0417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759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0516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1607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4321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9445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780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2872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5507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8086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174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563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210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C186B-976A-4CD2-A99A-D0F43BEC56E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21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54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14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5699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62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4006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70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813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74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98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98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49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39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17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40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66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26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EE3F-0E9A-4ACD-A490-DECD0D19BD05}" type="datetimeFigureOut">
              <a:rPr lang="fr-FR" smtClean="0"/>
              <a:t>19/07/2024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B6FB32-B218-4039-B5F8-7CC1A5C60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46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e.sdjes42.acm@ac-lyon.fr" TargetMode="External"/><Relationship Id="rId4" Type="http://schemas.openxmlformats.org/officeDocument/2006/relationships/hyperlink" Target="mailto:tristan.lachand@ac-lyon.f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1.png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2.xml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6.xml"/><Relationship Id="rId4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9.xml"/><Relationship Id="rId4" Type="http://schemas.openxmlformats.org/officeDocument/2006/relationships/slide" Target="slid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image" Target="../media/image1.png"/><Relationship Id="rId4" Type="http://schemas.openxmlformats.org/officeDocument/2006/relationships/slide" Target="slid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5.xml"/><Relationship Id="rId4" Type="http://schemas.openxmlformats.org/officeDocument/2006/relationships/slide" Target="slide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7.xml"/><Relationship Id="rId4" Type="http://schemas.openxmlformats.org/officeDocument/2006/relationships/slide" Target="slid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42.xml"/><Relationship Id="rId18" Type="http://schemas.openxmlformats.org/officeDocument/2006/relationships/slide" Target="slide49.xml"/><Relationship Id="rId3" Type="http://schemas.openxmlformats.org/officeDocument/2006/relationships/slide" Target="slide24.xml"/><Relationship Id="rId21" Type="http://schemas.openxmlformats.org/officeDocument/2006/relationships/slide" Target="slide52.xml"/><Relationship Id="rId7" Type="http://schemas.openxmlformats.org/officeDocument/2006/relationships/slide" Target="slide30.xml"/><Relationship Id="rId12" Type="http://schemas.openxmlformats.org/officeDocument/2006/relationships/slide" Target="slide40.xml"/><Relationship Id="rId17" Type="http://schemas.openxmlformats.org/officeDocument/2006/relationships/slide" Target="slide48.xml"/><Relationship Id="rId25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6" Type="http://schemas.openxmlformats.org/officeDocument/2006/relationships/slide" Target="slide46.xml"/><Relationship Id="rId20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11" Type="http://schemas.openxmlformats.org/officeDocument/2006/relationships/slide" Target="slide38.xml"/><Relationship Id="rId24" Type="http://schemas.openxmlformats.org/officeDocument/2006/relationships/slide" Target="slide62.xml"/><Relationship Id="rId5" Type="http://schemas.openxmlformats.org/officeDocument/2006/relationships/slide" Target="slide27.xml"/><Relationship Id="rId15" Type="http://schemas.openxmlformats.org/officeDocument/2006/relationships/slide" Target="slide44.xml"/><Relationship Id="rId23" Type="http://schemas.openxmlformats.org/officeDocument/2006/relationships/slide" Target="slide57.xml"/><Relationship Id="rId10" Type="http://schemas.openxmlformats.org/officeDocument/2006/relationships/slide" Target="slide37.xml"/><Relationship Id="rId19" Type="http://schemas.openxmlformats.org/officeDocument/2006/relationships/slide" Target="slide50.xml"/><Relationship Id="rId4" Type="http://schemas.openxmlformats.org/officeDocument/2006/relationships/slide" Target="slide25.xml"/><Relationship Id="rId9" Type="http://schemas.openxmlformats.org/officeDocument/2006/relationships/slide" Target="slide35.xml"/><Relationship Id="rId14" Type="http://schemas.openxmlformats.org/officeDocument/2006/relationships/slide" Target="slide43.xml"/><Relationship Id="rId22" Type="http://schemas.openxmlformats.org/officeDocument/2006/relationships/slide" Target="slide5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4.xml"/><Relationship Id="rId5" Type="http://schemas.openxmlformats.org/officeDocument/2006/relationships/image" Target="../media/image1.png"/><Relationship Id="rId4" Type="http://schemas.openxmlformats.org/officeDocument/2006/relationships/slide" Target="slide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5.xml"/><Relationship Id="rId5" Type="http://schemas.openxmlformats.org/officeDocument/2006/relationships/image" Target="../media/image1.png"/><Relationship Id="rId4" Type="http://schemas.openxmlformats.org/officeDocument/2006/relationships/slide" Target="slide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image" Target="../media/image1.png"/><Relationship Id="rId4" Type="http://schemas.openxmlformats.org/officeDocument/2006/relationships/slide" Target="slide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8.xml"/><Relationship Id="rId4" Type="http://schemas.openxmlformats.org/officeDocument/2006/relationships/slide" Target="slide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9.xml"/><Relationship Id="rId4" Type="http://schemas.openxmlformats.org/officeDocument/2006/relationships/slide" Target="slide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0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1.xml"/><Relationship Id="rId5" Type="http://schemas.openxmlformats.org/officeDocument/2006/relationships/image" Target="../media/image1.png"/><Relationship Id="rId4" Type="http://schemas.openxmlformats.org/officeDocument/2006/relationships/slide" Target="slide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3.xml"/><Relationship Id="rId4" Type="http://schemas.openxmlformats.org/officeDocument/2006/relationships/slide" Target="slide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APS &amp; ACM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Un Texte, des activités, plusieurs possibilités…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734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 rot="691377">
            <a:off x="4039998" y="427408"/>
            <a:ext cx="6579907" cy="1059049"/>
            <a:chOff x="2864871" y="133053"/>
            <a:chExt cx="2614859" cy="2245360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9" name="Rectangle à coins arrondis 8"/>
            <p:cNvSpPr/>
            <p:nvPr/>
          </p:nvSpPr>
          <p:spPr>
            <a:xfrm>
              <a:off x="2864871" y="133053"/>
              <a:ext cx="2614859" cy="224536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974480" y="242662"/>
              <a:ext cx="2395641" cy="202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500" dirty="0" smtClean="0"/>
                <a:t>La pratique du VTT</a:t>
              </a:r>
              <a:endParaRPr lang="fr-FR" sz="3500" kern="1200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0" y="787655"/>
            <a:ext cx="1706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: VTT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84" y="3121165"/>
            <a:ext cx="4126831" cy="2746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38" y="4788568"/>
            <a:ext cx="3097389" cy="1734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0" name="Groupe 19"/>
          <p:cNvGrpSpPr/>
          <p:nvPr/>
        </p:nvGrpSpPr>
        <p:grpSpPr>
          <a:xfrm>
            <a:off x="1058779" y="2132986"/>
            <a:ext cx="3908793" cy="2890887"/>
            <a:chOff x="86931" y="2944304"/>
            <a:chExt cx="3375788" cy="2890887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21" name="Rectangle à coins arrondis 20"/>
            <p:cNvSpPr/>
            <p:nvPr/>
          </p:nvSpPr>
          <p:spPr>
            <a:xfrm>
              <a:off x="86931" y="2944304"/>
              <a:ext cx="3375788" cy="2890887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1351992"/>
                <a:satOff val="-4498"/>
                <a:lumOff val="-225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28052" y="3085425"/>
              <a:ext cx="3093546" cy="26086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VTT = &gt;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1 vélo adapté tout terrain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dirty="0" smtClean="0"/>
                <a:t>Un casque homologué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Équipements de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50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14" y="1126209"/>
            <a:ext cx="9970942" cy="29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rbst_PICTO_20BALISAGE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97" y="4120954"/>
            <a:ext cx="5331976" cy="273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 rot="691377">
            <a:off x="4629545" y="114852"/>
            <a:ext cx="6579907" cy="1059049"/>
            <a:chOff x="2864871" y="133053"/>
            <a:chExt cx="2614859" cy="2245360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9" name="Rectangle à coins arrondis 8"/>
            <p:cNvSpPr/>
            <p:nvPr/>
          </p:nvSpPr>
          <p:spPr>
            <a:xfrm>
              <a:off x="2864871" y="133053"/>
              <a:ext cx="2614859" cy="224536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974480" y="242662"/>
              <a:ext cx="2395641" cy="202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500" dirty="0" smtClean="0"/>
                <a:t>La pratique du VTT</a:t>
              </a:r>
              <a:endParaRPr lang="fr-FR" sz="3500" kern="1200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0" y="787655"/>
            <a:ext cx="1706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: VTT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766380" y="4125608"/>
            <a:ext cx="1432874" cy="3562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766380" y="4547936"/>
            <a:ext cx="1432874" cy="3577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425981" y="5060135"/>
            <a:ext cx="1702229" cy="406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Autorisé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56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 rot="691377">
            <a:off x="4039998" y="427408"/>
            <a:ext cx="6579907" cy="1059049"/>
            <a:chOff x="2864871" y="133053"/>
            <a:chExt cx="2614859" cy="2245360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9" name="Rectangle à coins arrondis 8"/>
            <p:cNvSpPr/>
            <p:nvPr/>
          </p:nvSpPr>
          <p:spPr>
            <a:xfrm>
              <a:off x="2864871" y="133053"/>
              <a:ext cx="2614859" cy="224536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974480" y="242662"/>
              <a:ext cx="2395641" cy="202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500" dirty="0" smtClean="0"/>
                <a:t>La randonnée à Vélo</a:t>
              </a:r>
              <a:endParaRPr lang="fr-FR" sz="3500" kern="1200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-108284" y="787655"/>
            <a:ext cx="188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: </a:t>
            </a:r>
            <a:r>
              <a:rPr lang="fr-F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</a:t>
            </a:r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Vélo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058779" y="2132986"/>
            <a:ext cx="3908793" cy="2890887"/>
            <a:chOff x="86931" y="2944304"/>
            <a:chExt cx="3375788" cy="2890887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21" name="Rectangle à coins arrondis 20"/>
            <p:cNvSpPr/>
            <p:nvPr/>
          </p:nvSpPr>
          <p:spPr>
            <a:xfrm>
              <a:off x="86931" y="2944304"/>
              <a:ext cx="3375788" cy="2890887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1351992"/>
                <a:satOff val="-4498"/>
                <a:lumOff val="-225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28052" y="3085425"/>
              <a:ext cx="3093546" cy="26086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1 vélo « commun »</a:t>
              </a:r>
              <a:endParaRPr lang="fr-FR" sz="20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Équipements de protection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dirty="0" smtClean="0"/>
                <a:t>Pas d’emprunt de terrain accidenté</a:t>
              </a:r>
              <a:endParaRPr lang="fr-FR" sz="2000" kern="1200" dirty="0" smtClean="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65" y="4882752"/>
            <a:ext cx="276225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556" y="2406316"/>
            <a:ext cx="4104001" cy="279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e 13"/>
          <p:cNvGrpSpPr/>
          <p:nvPr/>
        </p:nvGrpSpPr>
        <p:grpSpPr>
          <a:xfrm>
            <a:off x="4943102" y="2055189"/>
            <a:ext cx="2802818" cy="2169150"/>
            <a:chOff x="3124548" y="0"/>
            <a:chExt cx="2815859" cy="2417957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15" name="Rectangle à coins arrondis 14"/>
            <p:cNvSpPr/>
            <p:nvPr/>
          </p:nvSpPr>
          <p:spPr>
            <a:xfrm>
              <a:off x="3124548" y="0"/>
              <a:ext cx="2815859" cy="2417957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242583" y="118035"/>
              <a:ext cx="2579789" cy="21818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kern="1200" dirty="0" smtClean="0"/>
                <a:t>1 encadrant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dirty="0" smtClean="0"/>
                <a:t>12 jeunes</a:t>
              </a:r>
              <a:endParaRPr lang="fr-FR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dirty="0" smtClean="0"/>
                <a:t>1 serre file</a:t>
              </a:r>
              <a:endParaRPr lang="fr-FR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87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 rot="691377">
            <a:off x="4039998" y="427408"/>
            <a:ext cx="6579907" cy="1059049"/>
            <a:chOff x="2864871" y="133053"/>
            <a:chExt cx="2614859" cy="2245360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9" name="Rectangle à coins arrondis 8"/>
            <p:cNvSpPr/>
            <p:nvPr/>
          </p:nvSpPr>
          <p:spPr>
            <a:xfrm>
              <a:off x="2864871" y="133053"/>
              <a:ext cx="2614859" cy="224536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974480" y="242662"/>
              <a:ext cx="2395641" cy="202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500" dirty="0" smtClean="0"/>
                <a:t>La randonnée à Vélo</a:t>
              </a:r>
              <a:endParaRPr lang="fr-FR" sz="3500" kern="1200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-108284" y="787655"/>
            <a:ext cx="188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: </a:t>
            </a:r>
            <a:r>
              <a:rPr lang="fr-F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</a:t>
            </a:r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Vélo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058779" y="2132986"/>
            <a:ext cx="3908793" cy="2890887"/>
            <a:chOff x="86931" y="2944304"/>
            <a:chExt cx="3375788" cy="2890887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21" name="Rectangle à coins arrondis 20"/>
            <p:cNvSpPr/>
            <p:nvPr/>
          </p:nvSpPr>
          <p:spPr>
            <a:xfrm>
              <a:off x="86931" y="2944304"/>
              <a:ext cx="3375788" cy="2890887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1351992"/>
                <a:satOff val="-4498"/>
                <a:lumOff val="-225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28052" y="3085425"/>
              <a:ext cx="3093546" cy="26086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1 vélo « commun »</a:t>
              </a:r>
              <a:endParaRPr lang="fr-FR" sz="20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 smtClean="0"/>
                <a:t>Équipements de protection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dirty="0" smtClean="0"/>
                <a:t>Pas d’emprunt de terrain accidenté</a:t>
              </a:r>
              <a:endParaRPr lang="fr-FR" sz="2000" kern="1200" dirty="0" smtClean="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556" y="2406316"/>
            <a:ext cx="4104001" cy="279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e 13"/>
          <p:cNvGrpSpPr/>
          <p:nvPr/>
        </p:nvGrpSpPr>
        <p:grpSpPr>
          <a:xfrm>
            <a:off x="4943102" y="2055189"/>
            <a:ext cx="2802818" cy="2169150"/>
            <a:chOff x="3124548" y="0"/>
            <a:chExt cx="2815859" cy="2417957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15" name="Rectangle à coins arrondis 14"/>
            <p:cNvSpPr/>
            <p:nvPr/>
          </p:nvSpPr>
          <p:spPr>
            <a:xfrm>
              <a:off x="3124548" y="0"/>
              <a:ext cx="2815859" cy="2417957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242583" y="118035"/>
              <a:ext cx="2579789" cy="21818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kern="1200" dirty="0" smtClean="0"/>
                <a:t>1 encadrant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dirty="0" smtClean="0"/>
                <a:t>12 jeunes</a:t>
              </a:r>
              <a:endParaRPr lang="fr-FR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dirty="0" smtClean="0"/>
                <a:t>1 serre file</a:t>
              </a:r>
              <a:endParaRPr lang="fr-FR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953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 rot="691377">
            <a:off x="4039998" y="427408"/>
            <a:ext cx="6579907" cy="1059049"/>
            <a:chOff x="2864871" y="133053"/>
            <a:chExt cx="2614859" cy="2245360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9" name="Rectangle à coins arrondis 8"/>
            <p:cNvSpPr/>
            <p:nvPr/>
          </p:nvSpPr>
          <p:spPr>
            <a:xfrm>
              <a:off x="2864871" y="133053"/>
              <a:ext cx="2614859" cy="224536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974480" y="242662"/>
              <a:ext cx="2395641" cy="202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500" dirty="0" smtClean="0"/>
                <a:t>La randonnée pédestre</a:t>
              </a:r>
              <a:endParaRPr lang="fr-FR" sz="3500" kern="1200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0" y="664544"/>
            <a:ext cx="188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: </a:t>
            </a:r>
            <a:r>
              <a:rPr lang="fr-F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</a:t>
            </a:r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pédestre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9187303" y="1227221"/>
            <a:ext cx="3224726" cy="2555752"/>
            <a:chOff x="86931" y="2944304"/>
            <a:chExt cx="3375788" cy="2890887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21" name="Rectangle à coins arrondis 20"/>
            <p:cNvSpPr/>
            <p:nvPr/>
          </p:nvSpPr>
          <p:spPr>
            <a:xfrm>
              <a:off x="86931" y="2944304"/>
              <a:ext cx="3375788" cy="2890887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1351992"/>
                <a:satOff val="-4498"/>
                <a:lumOff val="-225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28052" y="3085425"/>
              <a:ext cx="3093546" cy="26086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1 encadrant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qualification spécifique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 smtClean="0"/>
                <a:t>Matériel adapté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 smtClean="0"/>
                <a:t>Taille groupe adaptée</a:t>
              </a:r>
              <a:endParaRPr lang="fr-FR" sz="2400" kern="1200" dirty="0" smtClean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778052" y="1977166"/>
            <a:ext cx="2802818" cy="2169150"/>
            <a:chOff x="3124548" y="0"/>
            <a:chExt cx="2815859" cy="2417957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15" name="Rectangle à coins arrondis 14"/>
            <p:cNvSpPr/>
            <p:nvPr/>
          </p:nvSpPr>
          <p:spPr>
            <a:xfrm>
              <a:off x="3124548" y="0"/>
              <a:ext cx="2815859" cy="2417957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242583" y="118035"/>
              <a:ext cx="2579789" cy="21818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kern="1200" dirty="0" smtClean="0"/>
                <a:t>1 encadrant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dirty="0" smtClean="0"/>
                <a:t>12 jeunes</a:t>
              </a:r>
              <a:endParaRPr lang="fr-FR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dirty="0" smtClean="0"/>
                <a:t>1 serre file</a:t>
              </a:r>
              <a:endParaRPr lang="fr-FR" sz="2800" kern="1200" dirty="0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725" y="4252205"/>
            <a:ext cx="3814930" cy="253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056" y="4252069"/>
            <a:ext cx="3615135" cy="240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e 17"/>
          <p:cNvGrpSpPr/>
          <p:nvPr/>
        </p:nvGrpSpPr>
        <p:grpSpPr>
          <a:xfrm rot="691377">
            <a:off x="3676469" y="2532216"/>
            <a:ext cx="6579907" cy="1059049"/>
            <a:chOff x="2864871" y="133053"/>
            <a:chExt cx="2614859" cy="2245360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19" name="Rectangle à coins arrondis 18"/>
            <p:cNvSpPr/>
            <p:nvPr/>
          </p:nvSpPr>
          <p:spPr>
            <a:xfrm>
              <a:off x="2864871" y="133053"/>
              <a:ext cx="2614859" cy="224536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2974480" y="242662"/>
              <a:ext cx="2395641" cy="202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500" dirty="0" smtClean="0"/>
                <a:t>Hors zone montagne / montagne</a:t>
              </a:r>
              <a:endParaRPr lang="fr-FR" sz="3500" kern="1200" dirty="0"/>
            </a:p>
          </p:txBody>
        </p:sp>
      </p:grpSp>
      <p:cxnSp>
        <p:nvCxnSpPr>
          <p:cNvPr id="13" name="Connecteur droit 12"/>
          <p:cNvCxnSpPr/>
          <p:nvPr/>
        </p:nvCxnSpPr>
        <p:spPr>
          <a:xfrm flipH="1">
            <a:off x="3637000" y="3782973"/>
            <a:ext cx="280583" cy="349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7447547" y="3658212"/>
            <a:ext cx="806116" cy="382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464526" y="384946"/>
            <a:ext cx="2815859" cy="2417957"/>
            <a:chOff x="3124548" y="0"/>
            <a:chExt cx="2815859" cy="2417957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3" name="Rectangle à coins arrondis 2"/>
            <p:cNvSpPr/>
            <p:nvPr/>
          </p:nvSpPr>
          <p:spPr>
            <a:xfrm>
              <a:off x="3124548" y="0"/>
              <a:ext cx="2815859" cy="2417957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3242583" y="118035"/>
              <a:ext cx="2579789" cy="21818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kern="1200" dirty="0" smtClean="0"/>
                <a:t>Relation avec un EAPS : convention ?</a:t>
              </a:r>
              <a:endParaRPr lang="fr-FR" sz="2800" kern="1200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1206773" y="3544692"/>
            <a:ext cx="3375788" cy="2890887"/>
            <a:chOff x="86931" y="2944304"/>
            <a:chExt cx="3375788" cy="2890887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6" name="Rectangle à coins arrondis 5"/>
            <p:cNvSpPr/>
            <p:nvPr/>
          </p:nvSpPr>
          <p:spPr>
            <a:xfrm>
              <a:off x="86931" y="2944304"/>
              <a:ext cx="3375788" cy="2890887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1351992"/>
                <a:satOff val="-4498"/>
                <a:lumOff val="-225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28052" y="3085425"/>
              <a:ext cx="3093546" cy="26086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- Date  et  horaires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- Nombre de séances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- Nombre d’enfants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- Conditions de transport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- Nature de la prestation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- Noms qualifications et cartes pro encadrement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7587644" y="3349154"/>
            <a:ext cx="3275272" cy="2768298"/>
            <a:chOff x="5112488" y="2897902"/>
            <a:chExt cx="3275272" cy="2768298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9" name="Rectangle à coins arrondis 8"/>
            <p:cNvSpPr/>
            <p:nvPr/>
          </p:nvSpPr>
          <p:spPr>
            <a:xfrm>
              <a:off x="5112488" y="2897902"/>
              <a:ext cx="3275272" cy="2768298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2703983"/>
                <a:satOff val="-8997"/>
                <a:lumOff val="-4509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47625" y="3033039"/>
              <a:ext cx="3004998" cy="24980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/>
                <a:t>-Matériel fourni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/>
                <a:t>-Equipement requis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/>
                <a:t>- Coût et surcoûts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/>
                <a:t>- Modalités de règlement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/>
                <a:t>-Validité de l’offre</a:t>
              </a:r>
              <a:endParaRPr lang="fr-FR" sz="2200" kern="1200" dirty="0"/>
            </a:p>
          </p:txBody>
        </p:sp>
      </p:grpSp>
      <p:cxnSp>
        <p:nvCxnSpPr>
          <p:cNvPr id="12" name="Connecteur droit 11"/>
          <p:cNvCxnSpPr/>
          <p:nvPr/>
        </p:nvCxnSpPr>
        <p:spPr>
          <a:xfrm>
            <a:off x="6919448" y="2802903"/>
            <a:ext cx="485804" cy="67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4276544" y="3081579"/>
            <a:ext cx="488409" cy="582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048721" y="457199"/>
            <a:ext cx="63241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Contractualisation</a:t>
            </a:r>
          </a:p>
          <a:p>
            <a:pPr algn="ctr"/>
            <a:r>
              <a:rPr lang="fr-F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ACM/prestataire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-81280" y="650240"/>
            <a:ext cx="22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Prestation de service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741818" y="3555983"/>
            <a:ext cx="3375788" cy="2890887"/>
            <a:chOff x="0" y="2850276"/>
            <a:chExt cx="3375788" cy="2890887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3" name="Rectangle à coins arrondis 2"/>
            <p:cNvSpPr/>
            <p:nvPr/>
          </p:nvSpPr>
          <p:spPr>
            <a:xfrm>
              <a:off x="0" y="2850276"/>
              <a:ext cx="3375788" cy="2890887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1351992"/>
                <a:satOff val="-4498"/>
                <a:lumOff val="-225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41121" y="2991397"/>
              <a:ext cx="3093546" cy="26086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L’animateur ACM 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Présence indispensable =&gt; responsable du groupe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Participation souhaitable  =&gt; connaît et sécurise les enfants et peut aider animateur prestataire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7663037" y="3437815"/>
            <a:ext cx="3497462" cy="2768298"/>
            <a:chOff x="4890298" y="2897902"/>
            <a:chExt cx="3497462" cy="2768298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6" name="Rectangle à coins arrondis 5"/>
            <p:cNvSpPr/>
            <p:nvPr/>
          </p:nvSpPr>
          <p:spPr>
            <a:xfrm>
              <a:off x="4890298" y="2897902"/>
              <a:ext cx="3497462" cy="2768298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2703983"/>
                <a:satOff val="-8997"/>
                <a:lumOff val="-4509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025435" y="3033039"/>
              <a:ext cx="3227188" cy="24980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/>
                <a:t>Animateur Prestataire : =&gt;responsable de l’activité et des conditions de sécurité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/>
                <a:t>=&gt; Il demeure le pilote </a:t>
              </a:r>
              <a:endParaRPr lang="fr-FR" sz="2200" kern="1200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705161" y="664686"/>
            <a:ext cx="2815859" cy="2417957"/>
            <a:chOff x="3124548" y="0"/>
            <a:chExt cx="2815859" cy="2417957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9" name="Rectangle à coins arrondis 8"/>
            <p:cNvSpPr/>
            <p:nvPr/>
          </p:nvSpPr>
          <p:spPr>
            <a:xfrm>
              <a:off x="3124548" y="0"/>
              <a:ext cx="2815859" cy="2417957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3242583" y="118035"/>
              <a:ext cx="2579789" cy="21818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kern="1200" dirty="0" smtClean="0"/>
                <a:t>Relation avec un EAPS : Place &amp; rôle de chacun</a:t>
              </a:r>
              <a:endParaRPr lang="fr-FR" sz="2800" kern="1200" dirty="0"/>
            </a:p>
          </p:txBody>
        </p:sp>
      </p:grpSp>
      <p:cxnSp>
        <p:nvCxnSpPr>
          <p:cNvPr id="28" name="Connecteur droit 27"/>
          <p:cNvCxnSpPr/>
          <p:nvPr/>
        </p:nvCxnSpPr>
        <p:spPr>
          <a:xfrm>
            <a:off x="7325360" y="3082643"/>
            <a:ext cx="472814" cy="473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4705161" y="3437815"/>
            <a:ext cx="412445" cy="656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-81280" y="650240"/>
            <a:ext cx="22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Prestation de service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21020" y="602031"/>
            <a:ext cx="48397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Volet </a:t>
            </a:r>
          </a:p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pédagogique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8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6926" y="335895"/>
            <a:ext cx="74735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APS</a:t>
            </a:r>
          </a:p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Pratiques émergentes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48" y="253999"/>
            <a:ext cx="1980093" cy="28020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48" y="3056018"/>
            <a:ext cx="2502086" cy="20036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2443">
            <a:off x="7325360" y="2412441"/>
            <a:ext cx="4348162" cy="325025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717700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Les</a:t>
            </a:r>
            <a:r>
              <a:rPr lang="fr-FR" i="1" dirty="0">
                <a:solidFill>
                  <a:schemeClr val="bg1"/>
                </a:solidFill>
              </a:rPr>
              <a:t> </a:t>
            </a:r>
            <a:r>
              <a:rPr lang="fr-FR" i="1" dirty="0" smtClean="0">
                <a:solidFill>
                  <a:schemeClr val="bg1"/>
                </a:solidFill>
              </a:rPr>
              <a:t>activités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88" y="101599"/>
            <a:ext cx="1980093" cy="28020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106863"/>
            <a:ext cx="4862512" cy="270351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3688080" y="193654"/>
            <a:ext cx="562864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SLACKLINE</a:t>
            </a:r>
            <a:endParaRPr lang="fr-FR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929212" y="3383280"/>
            <a:ext cx="3029289" cy="2459673"/>
            <a:chOff x="727234" y="3214117"/>
            <a:chExt cx="2197778" cy="1861186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9" name="Rectangle à coins arrondis 8"/>
            <p:cNvSpPr/>
            <p:nvPr/>
          </p:nvSpPr>
          <p:spPr>
            <a:xfrm>
              <a:off x="727234" y="3214117"/>
              <a:ext cx="2197778" cy="186118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1351992"/>
                <a:satOff val="-4498"/>
                <a:lumOff val="-225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818090" y="3304973"/>
              <a:ext cx="2016066" cy="16794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Activité non réglementée =&gt;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 smtClean="0"/>
                <a:t>Mise en œuvre en ACM</a:t>
              </a:r>
              <a:endParaRPr lang="fr-FR" sz="2400" kern="1200" dirty="0"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707" y="1997313"/>
            <a:ext cx="4035966" cy="1506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642" y="1997312"/>
            <a:ext cx="2646417" cy="3539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ZoneTexte 12"/>
          <p:cNvSpPr txBox="1"/>
          <p:nvPr/>
        </p:nvSpPr>
        <p:spPr>
          <a:xfrm>
            <a:off x="111095" y="77752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bg1"/>
                </a:solidFill>
              </a:rPr>
              <a:t>Slackline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4" y="489530"/>
            <a:ext cx="4277123" cy="4277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20" y="295254"/>
            <a:ext cx="562864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SLACKLINE</a:t>
            </a:r>
            <a:endParaRPr lang="fr-FR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974673" y="4124482"/>
            <a:ext cx="3029289" cy="2459673"/>
            <a:chOff x="727234" y="3214117"/>
            <a:chExt cx="2197778" cy="1861186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7" name="Rectangle à coins arrondis 6"/>
            <p:cNvSpPr/>
            <p:nvPr/>
          </p:nvSpPr>
          <p:spPr>
            <a:xfrm>
              <a:off x="727234" y="3214117"/>
              <a:ext cx="2197778" cy="186118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1351992"/>
                <a:satOff val="-4498"/>
                <a:lumOff val="-225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818090" y="3304973"/>
              <a:ext cx="2016066" cy="16794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Précautions =&gt;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 smtClean="0"/>
                <a:t>- Hauteur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- Protections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 smtClean="0"/>
                <a:t>- Aides </a:t>
              </a:r>
              <a:r>
                <a:rPr lang="fr-FR" sz="2400" dirty="0" err="1" smtClean="0"/>
                <a:t>péda</a:t>
              </a:r>
              <a:endParaRPr lang="fr-FR" sz="2400" kern="12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914543" y="3090392"/>
            <a:ext cx="6536821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Organisation Pédagogique</a:t>
            </a:r>
            <a:endParaRPr lang="fr-FR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37" y="2108199"/>
            <a:ext cx="7469063" cy="47498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ZoneTexte 9"/>
          <p:cNvSpPr txBox="1"/>
          <p:nvPr/>
        </p:nvSpPr>
        <p:spPr>
          <a:xfrm>
            <a:off x="111095" y="77752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bg1"/>
                </a:solidFill>
              </a:rPr>
              <a:t>Slackline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3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727602" y="356366"/>
            <a:ext cx="2614859" cy="2245360"/>
            <a:chOff x="2864871" y="133053"/>
            <a:chExt cx="2614859" cy="2245360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3" name="Rectangle à coins arrondis 2"/>
            <p:cNvSpPr/>
            <p:nvPr/>
          </p:nvSpPr>
          <p:spPr>
            <a:xfrm>
              <a:off x="2864871" y="133053"/>
              <a:ext cx="2614859" cy="224536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2974480" y="242662"/>
              <a:ext cx="2395641" cy="202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kern="1200" dirty="0" smtClean="0"/>
                <a:t>J’organise une APS au sein d’un ACM</a:t>
              </a:r>
              <a:endParaRPr lang="fr-FR" sz="3300" kern="1200" dirty="0"/>
            </a:p>
          </p:txBody>
        </p:sp>
      </p:grpSp>
      <p:cxnSp>
        <p:nvCxnSpPr>
          <p:cNvPr id="12" name="Connecteur droit 11"/>
          <p:cNvCxnSpPr/>
          <p:nvPr/>
        </p:nvCxnSpPr>
        <p:spPr>
          <a:xfrm>
            <a:off x="7070103" y="2492117"/>
            <a:ext cx="1330860" cy="111400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3761524" y="2794587"/>
            <a:ext cx="1085154" cy="8115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/>
        </p:nvGrpSpPr>
        <p:grpSpPr>
          <a:xfrm>
            <a:off x="8377533" y="3488862"/>
            <a:ext cx="2987857" cy="2143399"/>
            <a:chOff x="5142814" y="3059387"/>
            <a:chExt cx="2197789" cy="1948525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15" name="Rectangle à coins arrondis 14"/>
            <p:cNvSpPr/>
            <p:nvPr/>
          </p:nvSpPr>
          <p:spPr>
            <a:xfrm>
              <a:off x="5142814" y="3059387"/>
              <a:ext cx="2197789" cy="1948525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2703983"/>
                <a:satOff val="-8997"/>
                <a:lumOff val="-4509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5237933" y="3154506"/>
              <a:ext cx="2007551" cy="17582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algn="ctr"/>
              <a:r>
                <a:rPr lang="fr-FR" sz="2400" dirty="0" smtClean="0"/>
                <a:t>Encadrement groupe  =&gt; membres </a:t>
              </a:r>
              <a:r>
                <a:rPr lang="fr-FR" sz="2400" dirty="0"/>
                <a:t>équipe </a:t>
              </a:r>
              <a:r>
                <a:rPr lang="fr-FR" sz="2400" dirty="0" err="1"/>
                <a:t>péda</a:t>
              </a:r>
              <a:endParaRPr lang="fr-FR" sz="24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940833" y="3455844"/>
            <a:ext cx="3169645" cy="2837468"/>
            <a:chOff x="727234" y="3214117"/>
            <a:chExt cx="2197778" cy="1861186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18" name="Rectangle à coins arrondis 17"/>
            <p:cNvSpPr/>
            <p:nvPr/>
          </p:nvSpPr>
          <p:spPr>
            <a:xfrm>
              <a:off x="727234" y="3214117"/>
              <a:ext cx="2197778" cy="186118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1351992"/>
                <a:satOff val="-4498"/>
                <a:lumOff val="-225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818090" y="3304973"/>
              <a:ext cx="2016066" cy="16794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algn="ctr"/>
              <a:r>
                <a:rPr lang="fr-FR" sz="2000" dirty="0"/>
                <a:t>Encadrant </a:t>
              </a:r>
              <a:r>
                <a:rPr lang="fr-FR" sz="2000" dirty="0" smtClean="0"/>
                <a:t> APS =&gt;</a:t>
              </a:r>
              <a:endParaRPr lang="fr-FR" sz="2000" dirty="0"/>
            </a:p>
            <a:p>
              <a:pPr marL="285750" indent="-285750" algn="ctr">
                <a:buFontTx/>
                <a:buChar char="-"/>
              </a:pPr>
              <a:r>
                <a:rPr lang="fr-FR" sz="2000" dirty="0"/>
                <a:t>Majeur</a:t>
              </a:r>
            </a:p>
            <a:p>
              <a:pPr marL="285750" indent="-285750" algn="ctr">
                <a:buFontTx/>
                <a:buChar char="-"/>
              </a:pPr>
              <a:r>
                <a:rPr lang="fr-FR" sz="2000" dirty="0" smtClean="0"/>
                <a:t>diplôme </a:t>
              </a:r>
              <a:r>
                <a:rPr lang="fr-FR" sz="2000" dirty="0"/>
                <a:t>Etat</a:t>
              </a:r>
            </a:p>
            <a:p>
              <a:pPr marL="285750" indent="-285750" algn="ctr">
                <a:buFontTx/>
                <a:buChar char="-"/>
              </a:pPr>
              <a:r>
                <a:rPr lang="fr-FR" sz="2000" dirty="0"/>
                <a:t>Fonctionnaire FPT</a:t>
              </a:r>
            </a:p>
            <a:p>
              <a:pPr marL="285750" indent="-285750" algn="ctr">
                <a:buFontTx/>
                <a:buChar char="-"/>
              </a:pPr>
              <a:r>
                <a:rPr lang="fr-FR" sz="2000" dirty="0" err="1"/>
                <a:t>Qualif</a:t>
              </a:r>
              <a:r>
                <a:rPr lang="fr-FR" sz="2000" dirty="0"/>
                <a:t> fédérale</a:t>
              </a:r>
            </a:p>
            <a:p>
              <a:pPr marL="285750" indent="-285750" algn="ctr">
                <a:buFontTx/>
                <a:buChar char="-"/>
              </a:pPr>
              <a:r>
                <a:rPr lang="fr-FR" sz="2000" dirty="0"/>
                <a:t>Membre permanent équipe </a:t>
              </a:r>
              <a:r>
                <a:rPr lang="fr-FR" sz="2000" dirty="0" err="1"/>
                <a:t>péda</a:t>
              </a:r>
              <a:r>
                <a:rPr lang="fr-FR" sz="2000" dirty="0"/>
                <a:t> </a:t>
              </a:r>
              <a:r>
                <a:rPr lang="fr-FR" sz="2000" dirty="0" err="1"/>
                <a:t>qualif</a:t>
              </a:r>
              <a:r>
                <a:rPr lang="fr-FR" sz="2000" dirty="0"/>
                <a:t> </a:t>
              </a:r>
              <a:r>
                <a:rPr lang="fr-FR" sz="2000" dirty="0" err="1"/>
                <a:t>anim</a:t>
              </a:r>
              <a:r>
                <a:rPr lang="fr-FR" sz="2000" dirty="0"/>
                <a:t> + fédérale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955890" y="4344083"/>
            <a:ext cx="2614859" cy="2245360"/>
            <a:chOff x="2864871" y="133053"/>
            <a:chExt cx="2614859" cy="2245360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22" name="Rectangle à coins arrondis 21"/>
            <p:cNvSpPr/>
            <p:nvPr/>
          </p:nvSpPr>
          <p:spPr>
            <a:xfrm>
              <a:off x="2864871" y="133053"/>
              <a:ext cx="2614859" cy="224536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2974480" y="242662"/>
              <a:ext cx="2395641" cy="202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kern="1200" dirty="0" smtClean="0"/>
                <a:t>Cadre sécurisant et niveau adapté aux mineurs</a:t>
              </a:r>
              <a:endParaRPr lang="fr-FR" sz="2800" kern="1200" dirty="0"/>
            </a:p>
          </p:txBody>
        </p:sp>
      </p:grpSp>
      <p:cxnSp>
        <p:nvCxnSpPr>
          <p:cNvPr id="24" name="Connecteur droit 23"/>
          <p:cNvCxnSpPr/>
          <p:nvPr/>
        </p:nvCxnSpPr>
        <p:spPr>
          <a:xfrm>
            <a:off x="6083581" y="2963060"/>
            <a:ext cx="124593" cy="105160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7023" y="770350"/>
            <a:ext cx="143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APS/ACM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24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59" y="3926057"/>
            <a:ext cx="5097145" cy="27446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65" y="185604"/>
            <a:ext cx="2391109" cy="19147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50018" y="396855"/>
            <a:ext cx="7245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Activité </a:t>
            </a:r>
            <a:r>
              <a:rPr lang="fr-FR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Paddle</a:t>
            </a:r>
            <a:r>
              <a:rPr lang="fr-F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 (SUP)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313965" y="2397760"/>
            <a:ext cx="5056355" cy="3784951"/>
            <a:chOff x="0" y="2850276"/>
            <a:chExt cx="3375788" cy="2890887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11" name="Rectangle à coins arrondis 10"/>
            <p:cNvSpPr/>
            <p:nvPr/>
          </p:nvSpPr>
          <p:spPr>
            <a:xfrm>
              <a:off x="0" y="2850276"/>
              <a:ext cx="3375788" cy="2890887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1351992"/>
                <a:satOff val="-4498"/>
                <a:lumOff val="-225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141121" y="2991397"/>
              <a:ext cx="3093546" cy="26086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285750" lvl="0" indent="-2857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2400" kern="1200" dirty="0" smtClean="0"/>
                <a:t>Navigation &lt; 300m côtes</a:t>
              </a:r>
            </a:p>
            <a:p>
              <a:pPr marL="285750" lvl="0" indent="-2857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2400" dirty="0" smtClean="0"/>
                <a:t>Pratiquant relié par un </a:t>
              </a:r>
              <a:r>
                <a:rPr lang="fr-FR" sz="2400" dirty="0" err="1" smtClean="0"/>
                <a:t>leash</a:t>
              </a:r>
              <a:endParaRPr lang="fr-FR" sz="2400" dirty="0" smtClean="0"/>
            </a:p>
            <a:p>
              <a:pPr marL="285750" lvl="0" indent="-2857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2400" kern="1200" dirty="0" smtClean="0"/>
                <a:t>Port de vêtement néoprène </a:t>
              </a:r>
            </a:p>
            <a:p>
              <a:pPr marL="285750" lvl="0" indent="-2857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2400" dirty="0" smtClean="0"/>
                <a:t>Port d’un gilet de flottabilité</a:t>
              </a:r>
            </a:p>
            <a:p>
              <a:pPr marL="285750" lvl="0" indent="-2857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2400" dirty="0" smtClean="0"/>
                <a:t>Taux 1 /12 recommandé       1 / 8</a:t>
              </a:r>
              <a:endParaRPr lang="fr-FR" sz="2400" kern="1200" dirty="0" smtClean="0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155575" y="78232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PADDLE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34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39" y="0"/>
            <a:ext cx="4902322" cy="6858000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8912717" y="2990775"/>
            <a:ext cx="3497462" cy="2768298"/>
            <a:chOff x="4890298" y="2897902"/>
            <a:chExt cx="3497462" cy="2768298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4" name="Rectangle à coins arrondis 3"/>
            <p:cNvSpPr/>
            <p:nvPr/>
          </p:nvSpPr>
          <p:spPr>
            <a:xfrm>
              <a:off x="4890298" y="2897902"/>
              <a:ext cx="3497462" cy="2768298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2703983"/>
                <a:satOff val="-8997"/>
                <a:lumOff val="-4509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5025435" y="3033039"/>
              <a:ext cx="3227188" cy="24980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/>
                <a:t>En rivière :</a:t>
              </a:r>
            </a:p>
            <a:p>
              <a:pPr marL="342900" lvl="0" indent="-3429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2200" dirty="0" smtClean="0"/>
                <a:t>Pas de </a:t>
              </a:r>
              <a:r>
                <a:rPr lang="fr-FR" sz="2200" dirty="0" err="1" smtClean="0"/>
                <a:t>leash</a:t>
              </a:r>
              <a:endParaRPr lang="fr-FR" sz="2200" dirty="0" smtClean="0"/>
            </a:p>
            <a:p>
              <a:pPr marL="342900" lvl="0" indent="-3429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2200" kern="1200" dirty="0" smtClean="0"/>
                <a:t>Gilet de flottabilité</a:t>
              </a:r>
            </a:p>
            <a:p>
              <a:pPr marL="342900" lvl="0" indent="-3429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fr-FR" sz="2200" dirty="0" smtClean="0"/>
                <a:t>Chaussures fermées</a:t>
              </a:r>
              <a:endParaRPr lang="fr-FR" sz="2200" kern="1200" dirty="0"/>
            </a:p>
          </p:txBody>
        </p:sp>
      </p:grpSp>
      <p:cxnSp>
        <p:nvCxnSpPr>
          <p:cNvPr id="7" name="Connecteur droit avec flèche 6"/>
          <p:cNvCxnSpPr/>
          <p:nvPr/>
        </p:nvCxnSpPr>
        <p:spPr>
          <a:xfrm flipH="1">
            <a:off x="8087360" y="5582473"/>
            <a:ext cx="1066800" cy="2595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" descr="Résultat de recherche d'images pour &quot;icone attention !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911" y="1427480"/>
            <a:ext cx="1259672" cy="125967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55575" y="78232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PADDLE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6487" y="2629927"/>
            <a:ext cx="4170393" cy="3304374"/>
            <a:chOff x="0" y="2850276"/>
            <a:chExt cx="3375788" cy="2890887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17" name="Rectangle à coins arrondis 16"/>
            <p:cNvSpPr/>
            <p:nvPr/>
          </p:nvSpPr>
          <p:spPr>
            <a:xfrm>
              <a:off x="0" y="2850276"/>
              <a:ext cx="3375788" cy="2890887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1351992"/>
                <a:satOff val="-4498"/>
                <a:lumOff val="-225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41121" y="2991397"/>
              <a:ext cx="3093546" cy="26086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Encadrement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 =&gt;BE ou DEJEPS Surf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ou diplôme généraliste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(en eaux intérieures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calmes : lacs)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3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07" y="3929062"/>
            <a:ext cx="3623959" cy="241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1" y="4374230"/>
            <a:ext cx="3226195" cy="214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506" y="2091264"/>
            <a:ext cx="3120715" cy="212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t="9404" b="9837"/>
          <a:stretch/>
        </p:blipFill>
        <p:spPr>
          <a:xfrm>
            <a:off x="8664899" y="1684423"/>
            <a:ext cx="2999967" cy="161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311" y="2091264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9"/>
          <a:stretch/>
        </p:blipFill>
        <p:spPr>
          <a:xfrm>
            <a:off x="484091" y="2432424"/>
            <a:ext cx="989999" cy="160042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65"/>
          <a:stretch/>
        </p:blipFill>
        <p:spPr>
          <a:xfrm>
            <a:off x="5418892" y="3816772"/>
            <a:ext cx="926957" cy="160042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9" r="33392"/>
          <a:stretch/>
        </p:blipFill>
        <p:spPr>
          <a:xfrm>
            <a:off x="4583506" y="5241262"/>
            <a:ext cx="950495" cy="16004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65"/>
          <a:stretch/>
        </p:blipFill>
        <p:spPr>
          <a:xfrm>
            <a:off x="7157802" y="4374230"/>
            <a:ext cx="926957" cy="160042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9"/>
          <a:stretch/>
        </p:blipFill>
        <p:spPr>
          <a:xfrm>
            <a:off x="10318637" y="490841"/>
            <a:ext cx="989999" cy="1600423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 rot="222106">
            <a:off x="3787407" y="387394"/>
            <a:ext cx="6579907" cy="1059049"/>
            <a:chOff x="2864871" y="133053"/>
            <a:chExt cx="2614859" cy="2245360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19" name="Rectangle à coins arrondis 18"/>
            <p:cNvSpPr/>
            <p:nvPr/>
          </p:nvSpPr>
          <p:spPr>
            <a:xfrm>
              <a:off x="2864871" y="133053"/>
              <a:ext cx="2614859" cy="224536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2974480" y="242662"/>
              <a:ext cx="2395641" cy="202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000" dirty="0" smtClean="0"/>
                <a:t>Les loisirs nautiques</a:t>
              </a:r>
              <a:endParaRPr lang="fr-FR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3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6" b="12018"/>
          <a:stretch/>
        </p:blipFill>
        <p:spPr>
          <a:xfrm>
            <a:off x="2175500" y="0"/>
            <a:ext cx="7891446" cy="5964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145279" y="726393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</a:t>
            </a:r>
            <a:endParaRPr lang="fr-FR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01951" y="6326459"/>
            <a:ext cx="753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Contact : </a:t>
            </a:r>
            <a:r>
              <a:rPr lang="fr-FR" dirty="0" smtClean="0">
                <a:hlinkClick r:id="rId4"/>
              </a:rPr>
              <a:t>tristan.lachand@ac-lyon.fr</a:t>
            </a:r>
            <a:r>
              <a:rPr lang="fr-FR" dirty="0" smtClean="0"/>
              <a:t> / </a:t>
            </a:r>
            <a:r>
              <a:rPr lang="fr-FR" dirty="0" smtClean="0">
                <a:hlinkClick r:id="rId5"/>
              </a:rPr>
              <a:t>ce.sdjes42.acm@ac-lyon.fr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14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1178"/>
          <a:stretch/>
        </p:blipFill>
        <p:spPr>
          <a:xfrm>
            <a:off x="2483929" y="50799"/>
            <a:ext cx="7734728" cy="68072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254523" y="754145"/>
            <a:ext cx="199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Alpinisme 1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3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b="1212"/>
          <a:stretch/>
        </p:blipFill>
        <p:spPr>
          <a:xfrm>
            <a:off x="2878122" y="0"/>
            <a:ext cx="6268565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82804" y="697584"/>
            <a:ext cx="199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Baignade</a:t>
            </a:r>
          </a:p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2.1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Vague 9">
            <a:hlinkClick r:id="rId5" action="ppaction://hlinksldjump"/>
          </p:cNvPr>
          <p:cNvSpPr/>
          <p:nvPr/>
        </p:nvSpPr>
        <p:spPr>
          <a:xfrm>
            <a:off x="9898144" y="3846136"/>
            <a:ext cx="1593130" cy="1036949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Baignade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0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970"/>
          <a:stretch/>
        </p:blipFill>
        <p:spPr>
          <a:xfrm>
            <a:off x="2660458" y="452487"/>
            <a:ext cx="8067244" cy="57314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82804" y="697584"/>
            <a:ext cx="199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Baignade</a:t>
            </a:r>
          </a:p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2.2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79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369" y="1"/>
            <a:ext cx="4971512" cy="68757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82804" y="697584"/>
            <a:ext cx="199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Canoë Kayak</a:t>
            </a:r>
          </a:p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3.1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60" y="816095"/>
            <a:ext cx="522578" cy="347752"/>
          </a:xfrm>
          <a:prstGeom prst="rect">
            <a:avLst/>
          </a:prstGeom>
        </p:spPr>
      </p:pic>
      <p:sp>
        <p:nvSpPr>
          <p:cNvPr id="7" name="Vague 6">
            <a:hlinkClick r:id="rId6" action="ppaction://hlinksldjump"/>
          </p:cNvPr>
          <p:cNvSpPr/>
          <p:nvPr/>
        </p:nvSpPr>
        <p:spPr>
          <a:xfrm>
            <a:off x="9828571" y="3846136"/>
            <a:ext cx="1728691" cy="1140643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</a:t>
            </a:r>
          </a:p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Canoë Kayak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03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126" y="1"/>
            <a:ext cx="4481871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282804" y="697584"/>
            <a:ext cx="199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Canoë Kayak</a:t>
            </a:r>
          </a:p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3.2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6" y="816095"/>
            <a:ext cx="522578" cy="3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398" y="0"/>
            <a:ext cx="4890017" cy="68821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254523" y="763571"/>
            <a:ext cx="199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Canyonisme</a:t>
            </a:r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62" y="763571"/>
            <a:ext cx="522578" cy="3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831299" y="725348"/>
            <a:ext cx="2614859" cy="2245360"/>
            <a:chOff x="2864871" y="133053"/>
            <a:chExt cx="2614859" cy="2245360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3" name="Rectangle à coins arrondis 2"/>
            <p:cNvSpPr/>
            <p:nvPr/>
          </p:nvSpPr>
          <p:spPr>
            <a:xfrm>
              <a:off x="2864871" y="133053"/>
              <a:ext cx="2614859" cy="224536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2974480" y="242662"/>
              <a:ext cx="2395641" cy="202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300" kern="1200" dirty="0" smtClean="0"/>
                <a:t>J’organise une APS au sein d’un ACM</a:t>
              </a:r>
              <a:endParaRPr lang="fr-FR" sz="3300" kern="1200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1929170" y="4310116"/>
            <a:ext cx="2197778" cy="1861186"/>
            <a:chOff x="727234" y="3214117"/>
            <a:chExt cx="2197778" cy="1861186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6" name="Rectangle à coins arrondis 5"/>
            <p:cNvSpPr/>
            <p:nvPr/>
          </p:nvSpPr>
          <p:spPr>
            <a:xfrm>
              <a:off x="727234" y="3214117"/>
              <a:ext cx="2197778" cy="186118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1351992"/>
                <a:satOff val="-4498"/>
                <a:lumOff val="-225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818090" y="3304973"/>
              <a:ext cx="2016066" cy="16794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Activité décrite annexes Arr. 25/04/12</a:t>
              </a:r>
              <a:endParaRPr lang="fr-FR" sz="2400" kern="1200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7996680" y="4131921"/>
            <a:ext cx="2197789" cy="1948525"/>
            <a:chOff x="5142814" y="3059387"/>
            <a:chExt cx="2197789" cy="1948525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9" name="Rectangle à coins arrondis 8"/>
            <p:cNvSpPr/>
            <p:nvPr/>
          </p:nvSpPr>
          <p:spPr>
            <a:xfrm>
              <a:off x="5142814" y="3059387"/>
              <a:ext cx="2197789" cy="1948525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2703983"/>
                <a:satOff val="-8997"/>
                <a:lumOff val="-4509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37933" y="3154506"/>
              <a:ext cx="2007551" cy="17582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500" kern="1200" dirty="0" smtClean="0"/>
                <a:t>Activité non décrite</a:t>
              </a:r>
              <a:endParaRPr lang="fr-FR" sz="3500" kern="1200" dirty="0"/>
            </a:p>
          </p:txBody>
        </p:sp>
      </p:grpSp>
      <p:cxnSp>
        <p:nvCxnSpPr>
          <p:cNvPr id="12" name="Connecteur droit 11"/>
          <p:cNvCxnSpPr/>
          <p:nvPr/>
        </p:nvCxnSpPr>
        <p:spPr>
          <a:xfrm>
            <a:off x="7135738" y="2970708"/>
            <a:ext cx="675118" cy="83217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4126948" y="3298733"/>
            <a:ext cx="828942" cy="100829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0" y="717700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Les</a:t>
            </a:r>
            <a:r>
              <a:rPr lang="fr-FR" i="1" dirty="0">
                <a:solidFill>
                  <a:schemeClr val="bg1"/>
                </a:solidFill>
              </a:rPr>
              <a:t> </a:t>
            </a:r>
            <a:r>
              <a:rPr lang="fr-FR" i="1" dirty="0" smtClean="0">
                <a:solidFill>
                  <a:schemeClr val="bg1"/>
                </a:solidFill>
              </a:rPr>
              <a:t>activités</a:t>
            </a:r>
            <a:endParaRPr lang="fr-F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878" y="290201"/>
            <a:ext cx="7502327" cy="62331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54523" y="763571"/>
            <a:ext cx="199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 à voile 5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5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43" y="94269"/>
            <a:ext cx="7228972" cy="67381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35670" y="678730"/>
            <a:ext cx="199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Equitation</a:t>
            </a:r>
          </a:p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Vague 4">
            <a:hlinkClick r:id="rId5" action="ppaction://hlinksldjump"/>
          </p:cNvPr>
          <p:cNvSpPr/>
          <p:nvPr/>
        </p:nvSpPr>
        <p:spPr>
          <a:xfrm>
            <a:off x="9898144" y="3846136"/>
            <a:ext cx="1593130" cy="1036949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Equitation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476" y="575820"/>
            <a:ext cx="7046733" cy="52876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35670" y="678730"/>
            <a:ext cx="199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Equitation</a:t>
            </a:r>
          </a:p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Vague 5">
            <a:hlinkClick r:id="rId5" action="ppaction://hlinksldjump"/>
          </p:cNvPr>
          <p:cNvSpPr/>
          <p:nvPr/>
        </p:nvSpPr>
        <p:spPr>
          <a:xfrm>
            <a:off x="10216307" y="3610466"/>
            <a:ext cx="1593130" cy="1036949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Equitation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3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032" y="603316"/>
            <a:ext cx="7154362" cy="53261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35670" y="678730"/>
            <a:ext cx="199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Equitation</a:t>
            </a:r>
          </a:p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6.3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Vague 4">
            <a:hlinkClick r:id="rId5" action="ppaction://hlinksldjump"/>
          </p:cNvPr>
          <p:cNvSpPr/>
          <p:nvPr/>
        </p:nvSpPr>
        <p:spPr>
          <a:xfrm>
            <a:off x="10312923" y="3846136"/>
            <a:ext cx="1593130" cy="1036949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Equitation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4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565" y="678730"/>
            <a:ext cx="7680295" cy="51376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235670" y="678730"/>
            <a:ext cx="199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Equitation</a:t>
            </a:r>
          </a:p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6.4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639" y="0"/>
            <a:ext cx="4761965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35670" y="678730"/>
            <a:ext cx="199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Escalade</a:t>
            </a:r>
          </a:p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Vague 4">
            <a:hlinkClick r:id="rId5" action="ppaction://hlinksldjump"/>
          </p:cNvPr>
          <p:cNvSpPr/>
          <p:nvPr/>
        </p:nvSpPr>
        <p:spPr>
          <a:xfrm>
            <a:off x="9898144" y="3846136"/>
            <a:ext cx="1593130" cy="1036949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Escalade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7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012" y="482599"/>
            <a:ext cx="6549976" cy="58928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35670" y="678730"/>
            <a:ext cx="199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Escalade</a:t>
            </a:r>
          </a:p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7.2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4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91" y="0"/>
            <a:ext cx="5222572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273378" y="754144"/>
            <a:ext cx="199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Karting 8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7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256" y="-18217"/>
            <a:ext cx="4947027" cy="687621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35670" y="678730"/>
            <a:ext cx="199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Motocyclisme</a:t>
            </a:r>
          </a:p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Vague 4">
            <a:hlinkClick r:id="rId5" action="ppaction://hlinksldjump"/>
          </p:cNvPr>
          <p:cNvSpPr/>
          <p:nvPr/>
        </p:nvSpPr>
        <p:spPr>
          <a:xfrm>
            <a:off x="9898144" y="3846136"/>
            <a:ext cx="1593130" cy="1036949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Moto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7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1558"/>
          <a:stretch/>
        </p:blipFill>
        <p:spPr>
          <a:xfrm>
            <a:off x="3568474" y="0"/>
            <a:ext cx="4764822" cy="68761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35670" y="678730"/>
            <a:ext cx="199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Motocyclisme</a:t>
            </a:r>
          </a:p>
          <a:p>
            <a:pPr algn="ctr"/>
            <a:r>
              <a:rPr lang="fr-FR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1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097993" y="950835"/>
            <a:ext cx="8128001" cy="5418667"/>
            <a:chOff x="2031999" y="719666"/>
            <a:chExt cx="8128001" cy="5418667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5" name="Forme libre 4"/>
            <p:cNvSpPr/>
            <p:nvPr/>
          </p:nvSpPr>
          <p:spPr>
            <a:xfrm rot="21600000">
              <a:off x="2031999" y="719666"/>
              <a:ext cx="4064001" cy="2709334"/>
            </a:xfrm>
            <a:custGeom>
              <a:avLst/>
              <a:gdLst>
                <a:gd name="connsiteX0" fmla="*/ 0 w 2709333"/>
                <a:gd name="connsiteY0" fmla="*/ 0 h 4064000"/>
                <a:gd name="connsiteX1" fmla="*/ 2257768 w 2709333"/>
                <a:gd name="connsiteY1" fmla="*/ 0 h 4064000"/>
                <a:gd name="connsiteX2" fmla="*/ 2709333 w 2709333"/>
                <a:gd name="connsiteY2" fmla="*/ 451565 h 4064000"/>
                <a:gd name="connsiteX3" fmla="*/ 2709333 w 2709333"/>
                <a:gd name="connsiteY3" fmla="*/ 4064000 h 4064000"/>
                <a:gd name="connsiteX4" fmla="*/ 0 w 2709333"/>
                <a:gd name="connsiteY4" fmla="*/ 4064000 h 4064000"/>
                <a:gd name="connsiteX5" fmla="*/ 0 w 2709333"/>
                <a:gd name="connsiteY5" fmla="*/ 0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333" h="4064000">
                  <a:moveTo>
                    <a:pt x="0" y="4063999"/>
                  </a:moveTo>
                  <a:lnTo>
                    <a:pt x="0" y="677348"/>
                  </a:lnTo>
                  <a:cubicBezTo>
                    <a:pt x="0" y="303260"/>
                    <a:pt x="134782" y="1"/>
                    <a:pt x="301044" y="1"/>
                  </a:cubicBezTo>
                  <a:lnTo>
                    <a:pt x="2709333" y="1"/>
                  </a:lnTo>
                  <a:lnTo>
                    <a:pt x="2709333" y="4063999"/>
                  </a:lnTo>
                  <a:lnTo>
                    <a:pt x="0" y="4063999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6" tIns="341377" rIns="341377" bIns="1018709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kern="1200" dirty="0" smtClean="0"/>
                <a:t>22 familles activités</a:t>
              </a:r>
              <a:endParaRPr lang="fr-FR" sz="4800" kern="1200" dirty="0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6096000" y="719666"/>
              <a:ext cx="4064000" cy="2709333"/>
            </a:xfrm>
            <a:custGeom>
              <a:avLst/>
              <a:gdLst>
                <a:gd name="connsiteX0" fmla="*/ 0 w 4064000"/>
                <a:gd name="connsiteY0" fmla="*/ 0 h 2709333"/>
                <a:gd name="connsiteX1" fmla="*/ 3612435 w 4064000"/>
                <a:gd name="connsiteY1" fmla="*/ 0 h 2709333"/>
                <a:gd name="connsiteX2" fmla="*/ 4064000 w 4064000"/>
                <a:gd name="connsiteY2" fmla="*/ 451565 h 2709333"/>
                <a:gd name="connsiteX3" fmla="*/ 4064000 w 4064000"/>
                <a:gd name="connsiteY3" fmla="*/ 2709333 h 2709333"/>
                <a:gd name="connsiteX4" fmla="*/ 0 w 4064000"/>
                <a:gd name="connsiteY4" fmla="*/ 2709333 h 2709333"/>
                <a:gd name="connsiteX5" fmla="*/ 0 w 4064000"/>
                <a:gd name="connsiteY5" fmla="*/ 0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4000" h="2709333">
                  <a:moveTo>
                    <a:pt x="0" y="0"/>
                  </a:moveTo>
                  <a:lnTo>
                    <a:pt x="3612435" y="0"/>
                  </a:lnTo>
                  <a:cubicBezTo>
                    <a:pt x="3861827" y="0"/>
                    <a:pt x="4064000" y="202173"/>
                    <a:pt x="4064000" y="451565"/>
                  </a:cubicBezTo>
                  <a:lnTo>
                    <a:pt x="4064000" y="2709333"/>
                  </a:lnTo>
                  <a:lnTo>
                    <a:pt x="0" y="2709333"/>
                  </a:lnTo>
                  <a:lnTo>
                    <a:pt x="0" y="0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13333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6" tIns="341376" rIns="341376" bIns="1018709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kern="1200" dirty="0" smtClean="0"/>
                <a:t>Lieu</a:t>
              </a:r>
            </a:p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dirty="0" smtClean="0"/>
                <a:t>Public concerné</a:t>
              </a:r>
              <a:endParaRPr lang="fr-FR" sz="4800" kern="1200" dirty="0"/>
            </a:p>
          </p:txBody>
        </p:sp>
        <p:sp>
          <p:nvSpPr>
            <p:cNvPr id="7" name="Forme libre 6"/>
            <p:cNvSpPr/>
            <p:nvPr/>
          </p:nvSpPr>
          <p:spPr>
            <a:xfrm rot="21600000">
              <a:off x="2032000" y="3428998"/>
              <a:ext cx="4064000" cy="2709334"/>
            </a:xfrm>
            <a:custGeom>
              <a:avLst/>
              <a:gdLst>
                <a:gd name="connsiteX0" fmla="*/ 0 w 4064000"/>
                <a:gd name="connsiteY0" fmla="*/ 0 h 2709333"/>
                <a:gd name="connsiteX1" fmla="*/ 3612435 w 4064000"/>
                <a:gd name="connsiteY1" fmla="*/ 0 h 2709333"/>
                <a:gd name="connsiteX2" fmla="*/ 4064000 w 4064000"/>
                <a:gd name="connsiteY2" fmla="*/ 451565 h 2709333"/>
                <a:gd name="connsiteX3" fmla="*/ 4064000 w 4064000"/>
                <a:gd name="connsiteY3" fmla="*/ 2709333 h 2709333"/>
                <a:gd name="connsiteX4" fmla="*/ 0 w 4064000"/>
                <a:gd name="connsiteY4" fmla="*/ 2709333 h 2709333"/>
                <a:gd name="connsiteX5" fmla="*/ 0 w 4064000"/>
                <a:gd name="connsiteY5" fmla="*/ 0 h 27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4000" h="2709333">
                  <a:moveTo>
                    <a:pt x="4064000" y="2709333"/>
                  </a:moveTo>
                  <a:lnTo>
                    <a:pt x="451565" y="2709333"/>
                  </a:lnTo>
                  <a:cubicBezTo>
                    <a:pt x="202173" y="2709333"/>
                    <a:pt x="0" y="2507160"/>
                    <a:pt x="0" y="2257768"/>
                  </a:cubicBezTo>
                  <a:lnTo>
                    <a:pt x="0" y="0"/>
                  </a:lnTo>
                  <a:lnTo>
                    <a:pt x="4064000" y="0"/>
                  </a:lnTo>
                  <a:lnTo>
                    <a:pt x="4064000" y="2709333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26667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5" tIns="1018710" rIns="341376" bIns="34137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400" kern="1200" dirty="0" smtClean="0"/>
                <a:t>Taux d’encadrement</a:t>
              </a:r>
              <a:endParaRPr lang="fr-FR" sz="3400" kern="1200" dirty="0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6095999" y="3428999"/>
              <a:ext cx="4064001" cy="2709334"/>
            </a:xfrm>
            <a:custGeom>
              <a:avLst/>
              <a:gdLst>
                <a:gd name="connsiteX0" fmla="*/ 0 w 2709333"/>
                <a:gd name="connsiteY0" fmla="*/ 0 h 4064000"/>
                <a:gd name="connsiteX1" fmla="*/ 2257768 w 2709333"/>
                <a:gd name="connsiteY1" fmla="*/ 0 h 4064000"/>
                <a:gd name="connsiteX2" fmla="*/ 2709333 w 2709333"/>
                <a:gd name="connsiteY2" fmla="*/ 451565 h 4064000"/>
                <a:gd name="connsiteX3" fmla="*/ 2709333 w 2709333"/>
                <a:gd name="connsiteY3" fmla="*/ 4064000 h 4064000"/>
                <a:gd name="connsiteX4" fmla="*/ 0 w 2709333"/>
                <a:gd name="connsiteY4" fmla="*/ 4064000 h 4064000"/>
                <a:gd name="connsiteX5" fmla="*/ 0 w 2709333"/>
                <a:gd name="connsiteY5" fmla="*/ 0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333" h="4064000">
                  <a:moveTo>
                    <a:pt x="2709333" y="1"/>
                  </a:moveTo>
                  <a:lnTo>
                    <a:pt x="2709333" y="3386652"/>
                  </a:lnTo>
                  <a:cubicBezTo>
                    <a:pt x="2709333" y="3760740"/>
                    <a:pt x="2574551" y="4063999"/>
                    <a:pt x="2408289" y="4063999"/>
                  </a:cubicBezTo>
                  <a:lnTo>
                    <a:pt x="0" y="4063999"/>
                  </a:lnTo>
                  <a:lnTo>
                    <a:pt x="0" y="1"/>
                  </a:lnTo>
                  <a:lnTo>
                    <a:pt x="2709333" y="1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6" tIns="1018709" rIns="341377" bIns="341377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000" kern="1200" dirty="0" smtClean="0"/>
                <a:t>Qualifications</a:t>
              </a:r>
              <a:r>
                <a:rPr lang="fr-FR" sz="4800" kern="1200" dirty="0" smtClean="0"/>
                <a:t> requises</a:t>
              </a:r>
              <a:endParaRPr lang="fr-FR" sz="4800" kern="1200" dirty="0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4876799" y="2751666"/>
              <a:ext cx="2438400" cy="1354666"/>
            </a:xfrm>
            <a:custGeom>
              <a:avLst/>
              <a:gdLst>
                <a:gd name="connsiteX0" fmla="*/ 0 w 2438400"/>
                <a:gd name="connsiteY0" fmla="*/ 225782 h 1354666"/>
                <a:gd name="connsiteX1" fmla="*/ 225782 w 2438400"/>
                <a:gd name="connsiteY1" fmla="*/ 0 h 1354666"/>
                <a:gd name="connsiteX2" fmla="*/ 2212618 w 2438400"/>
                <a:gd name="connsiteY2" fmla="*/ 0 h 1354666"/>
                <a:gd name="connsiteX3" fmla="*/ 2438400 w 2438400"/>
                <a:gd name="connsiteY3" fmla="*/ 225782 h 1354666"/>
                <a:gd name="connsiteX4" fmla="*/ 2438400 w 2438400"/>
                <a:gd name="connsiteY4" fmla="*/ 1128884 h 1354666"/>
                <a:gd name="connsiteX5" fmla="*/ 2212618 w 2438400"/>
                <a:gd name="connsiteY5" fmla="*/ 1354666 h 1354666"/>
                <a:gd name="connsiteX6" fmla="*/ 225782 w 2438400"/>
                <a:gd name="connsiteY6" fmla="*/ 1354666 h 1354666"/>
                <a:gd name="connsiteX7" fmla="*/ 0 w 2438400"/>
                <a:gd name="connsiteY7" fmla="*/ 1128884 h 1354666"/>
                <a:gd name="connsiteX8" fmla="*/ 0 w 2438400"/>
                <a:gd name="connsiteY8" fmla="*/ 225782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1354666">
                  <a:moveTo>
                    <a:pt x="0" y="225782"/>
                  </a:moveTo>
                  <a:cubicBezTo>
                    <a:pt x="0" y="101086"/>
                    <a:pt x="101086" y="0"/>
                    <a:pt x="225782" y="0"/>
                  </a:cubicBezTo>
                  <a:lnTo>
                    <a:pt x="2212618" y="0"/>
                  </a:lnTo>
                  <a:cubicBezTo>
                    <a:pt x="2337314" y="0"/>
                    <a:pt x="2438400" y="101086"/>
                    <a:pt x="2438400" y="225782"/>
                  </a:cubicBezTo>
                  <a:lnTo>
                    <a:pt x="2438400" y="1128884"/>
                  </a:lnTo>
                  <a:cubicBezTo>
                    <a:pt x="2438400" y="1253580"/>
                    <a:pt x="2337314" y="1354666"/>
                    <a:pt x="2212618" y="1354666"/>
                  </a:cubicBezTo>
                  <a:lnTo>
                    <a:pt x="225782" y="1354666"/>
                  </a:lnTo>
                  <a:cubicBezTo>
                    <a:pt x="101086" y="1354666"/>
                    <a:pt x="0" y="1253580"/>
                    <a:pt x="0" y="1128884"/>
                  </a:cubicBezTo>
                  <a:lnTo>
                    <a:pt x="0" y="225782"/>
                  </a:lnTo>
                  <a:close/>
                </a:path>
              </a:pathLst>
            </a:custGeom>
            <a:sp3d z="5008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9009" tIns="249009" rIns="249009" bIns="249009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kern="1200" dirty="0" smtClean="0"/>
                <a:t>APS</a:t>
              </a:r>
              <a:endParaRPr lang="fr-FR" sz="48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742355" y="350671"/>
            <a:ext cx="88392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Arrêté du 25/04/2012 modifié</a:t>
            </a:r>
            <a:endParaRPr lang="fr-FR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9506" y="766169"/>
            <a:ext cx="113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texte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131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-1" r="465"/>
          <a:stretch/>
        </p:blipFill>
        <p:spPr>
          <a:xfrm>
            <a:off x="2988296" y="0"/>
            <a:ext cx="6212265" cy="68615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65988" y="650449"/>
            <a:ext cx="199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Nage en </a:t>
            </a:r>
          </a:p>
          <a:p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Eaux Vives 10.1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95" y="887472"/>
            <a:ext cx="522578" cy="347752"/>
          </a:xfrm>
          <a:prstGeom prst="rect">
            <a:avLst/>
          </a:prstGeom>
        </p:spPr>
      </p:pic>
      <p:sp>
        <p:nvSpPr>
          <p:cNvPr id="6" name="Vague 5">
            <a:hlinkClick r:id="rId6" action="ppaction://hlinksldjump"/>
          </p:cNvPr>
          <p:cNvSpPr/>
          <p:nvPr/>
        </p:nvSpPr>
        <p:spPr>
          <a:xfrm>
            <a:off x="9916996" y="3648174"/>
            <a:ext cx="1743961" cy="1234912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Nage en  Eaux Vives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7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991" y="0"/>
            <a:ext cx="6061436" cy="687536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65988" y="650449"/>
            <a:ext cx="199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Nage en </a:t>
            </a:r>
          </a:p>
          <a:p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Eaux Vives 10.2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5" y="768960"/>
            <a:ext cx="522578" cy="3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369" y="0"/>
            <a:ext cx="5693790" cy="68557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763572"/>
            <a:ext cx="1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Plongée 11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9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972" y="0"/>
            <a:ext cx="4572470" cy="68442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735292"/>
            <a:ext cx="1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Radeaux 12</a:t>
            </a:r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60" y="735292"/>
            <a:ext cx="522578" cy="3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2011"/>
          <a:stretch/>
        </p:blipFill>
        <p:spPr>
          <a:xfrm>
            <a:off x="2984512" y="5531"/>
            <a:ext cx="6187768" cy="685246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75414" y="622170"/>
            <a:ext cx="199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Randonnée</a:t>
            </a:r>
          </a:p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Pédestre 13.1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Vague 5">
            <a:hlinkClick r:id="rId5" action="ppaction://hlinksldjump"/>
          </p:cNvPr>
          <p:cNvSpPr/>
          <p:nvPr/>
        </p:nvSpPr>
        <p:spPr>
          <a:xfrm>
            <a:off x="9898144" y="3846136"/>
            <a:ext cx="1593130" cy="1036949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Randonnée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6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588" y="0"/>
            <a:ext cx="5784302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75414" y="622170"/>
            <a:ext cx="199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Randonnée</a:t>
            </a:r>
          </a:p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Pédestre 13.2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6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587"/>
          <a:stretch/>
        </p:blipFill>
        <p:spPr>
          <a:xfrm>
            <a:off x="2962414" y="446512"/>
            <a:ext cx="6794328" cy="601621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41024"/>
            <a:ext cx="199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Raquettes</a:t>
            </a:r>
          </a:p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Neige 14.1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Vague 4">
            <a:hlinkClick r:id="rId5" action="ppaction://hlinksldjump"/>
          </p:cNvPr>
          <p:cNvSpPr/>
          <p:nvPr/>
        </p:nvSpPr>
        <p:spPr>
          <a:xfrm>
            <a:off x="10133814" y="3714161"/>
            <a:ext cx="1593130" cy="1036949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Raquettes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1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508" y="890481"/>
            <a:ext cx="6910343" cy="50232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641024"/>
            <a:ext cx="199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Raquettes</a:t>
            </a:r>
          </a:p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Neige 14.2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0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241" y="0"/>
            <a:ext cx="4751066" cy="68774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5096" y="754146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 15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79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449" y="-1"/>
            <a:ext cx="5384649" cy="684986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4268" y="772999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Spéléo 16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à coins arrondis 45">
            <a:hlinkClick r:id="rId3" action="ppaction://hlinksldjump"/>
          </p:cNvPr>
          <p:cNvSpPr/>
          <p:nvPr/>
        </p:nvSpPr>
        <p:spPr>
          <a:xfrm>
            <a:off x="2021305" y="637676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ALPINISME</a:t>
            </a:r>
            <a:endParaRPr lang="fr-FR" dirty="0"/>
          </a:p>
        </p:txBody>
      </p:sp>
      <p:sp>
        <p:nvSpPr>
          <p:cNvPr id="51" name="Rectangle à coins arrondis 50">
            <a:hlinkClick r:id="rId4" action="ppaction://hlinksldjump"/>
          </p:cNvPr>
          <p:cNvSpPr/>
          <p:nvPr/>
        </p:nvSpPr>
        <p:spPr>
          <a:xfrm>
            <a:off x="3878180" y="637675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BAIGNADE</a:t>
            </a:r>
            <a:endParaRPr lang="fr-FR" dirty="0"/>
          </a:p>
        </p:txBody>
      </p:sp>
      <p:sp>
        <p:nvSpPr>
          <p:cNvPr id="52" name="Rectangle à coins arrondis 51">
            <a:hlinkClick r:id="rId5" action="ppaction://hlinksldjump"/>
          </p:cNvPr>
          <p:cNvSpPr/>
          <p:nvPr/>
        </p:nvSpPr>
        <p:spPr>
          <a:xfrm>
            <a:off x="5735055" y="637674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CANOE KAYAK</a:t>
            </a:r>
            <a:endParaRPr lang="fr-FR" dirty="0"/>
          </a:p>
        </p:txBody>
      </p:sp>
      <p:sp>
        <p:nvSpPr>
          <p:cNvPr id="53" name="Rectangle à coins arrondis 52">
            <a:hlinkClick r:id="rId6" action="ppaction://hlinksldjump"/>
          </p:cNvPr>
          <p:cNvSpPr/>
          <p:nvPr/>
        </p:nvSpPr>
        <p:spPr>
          <a:xfrm>
            <a:off x="7591930" y="637673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CANYONISME</a:t>
            </a:r>
            <a:endParaRPr lang="fr-FR" dirty="0"/>
          </a:p>
        </p:txBody>
      </p:sp>
      <p:sp>
        <p:nvSpPr>
          <p:cNvPr id="54" name="Rectangle à coins arrondis 53">
            <a:hlinkClick r:id="rId7" action="ppaction://hlinksldjump"/>
          </p:cNvPr>
          <p:cNvSpPr/>
          <p:nvPr/>
        </p:nvSpPr>
        <p:spPr>
          <a:xfrm>
            <a:off x="9448805" y="637673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CHAR A VOILE</a:t>
            </a:r>
            <a:endParaRPr lang="fr-FR" dirty="0"/>
          </a:p>
        </p:txBody>
      </p:sp>
      <p:sp>
        <p:nvSpPr>
          <p:cNvPr id="61" name="Rectangle à coins arrondis 60">
            <a:hlinkClick r:id="rId8" action="ppaction://hlinksldjump"/>
          </p:cNvPr>
          <p:cNvSpPr/>
          <p:nvPr/>
        </p:nvSpPr>
        <p:spPr>
          <a:xfrm>
            <a:off x="2021305" y="1872918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EQUITATION</a:t>
            </a:r>
            <a:endParaRPr lang="fr-FR" dirty="0"/>
          </a:p>
        </p:txBody>
      </p:sp>
      <p:sp>
        <p:nvSpPr>
          <p:cNvPr id="62" name="Rectangle à coins arrondis 61">
            <a:hlinkClick r:id="rId9" action="ppaction://hlinksldjump"/>
          </p:cNvPr>
          <p:cNvSpPr/>
          <p:nvPr/>
        </p:nvSpPr>
        <p:spPr>
          <a:xfrm>
            <a:off x="3878180" y="1872917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ESCALADE</a:t>
            </a:r>
            <a:endParaRPr lang="fr-FR" dirty="0"/>
          </a:p>
        </p:txBody>
      </p:sp>
      <p:sp>
        <p:nvSpPr>
          <p:cNvPr id="63" name="Rectangle à coins arrondis 62">
            <a:hlinkClick r:id="rId10" action="ppaction://hlinksldjump"/>
          </p:cNvPr>
          <p:cNvSpPr/>
          <p:nvPr/>
        </p:nvSpPr>
        <p:spPr>
          <a:xfrm>
            <a:off x="5735055" y="1872916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KARTING</a:t>
            </a:r>
            <a:endParaRPr lang="fr-FR" dirty="0"/>
          </a:p>
        </p:txBody>
      </p:sp>
      <p:sp>
        <p:nvSpPr>
          <p:cNvPr id="64" name="Rectangle à coins arrondis 63">
            <a:hlinkClick r:id="rId11" action="ppaction://hlinksldjump"/>
          </p:cNvPr>
          <p:cNvSpPr/>
          <p:nvPr/>
        </p:nvSpPr>
        <p:spPr>
          <a:xfrm>
            <a:off x="7591930" y="1872915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MOTO</a:t>
            </a:r>
            <a:endParaRPr lang="fr-FR" dirty="0"/>
          </a:p>
        </p:txBody>
      </p:sp>
      <p:sp>
        <p:nvSpPr>
          <p:cNvPr id="65" name="Rectangle à coins arrondis 64">
            <a:hlinkClick r:id="rId12" action="ppaction://hlinksldjump"/>
          </p:cNvPr>
          <p:cNvSpPr/>
          <p:nvPr/>
        </p:nvSpPr>
        <p:spPr>
          <a:xfrm>
            <a:off x="9448805" y="1872915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NAGE EN EAUX VIVES</a:t>
            </a:r>
            <a:endParaRPr lang="fr-FR" dirty="0"/>
          </a:p>
        </p:txBody>
      </p:sp>
      <p:sp>
        <p:nvSpPr>
          <p:cNvPr id="66" name="Rectangle à coins arrondis 65">
            <a:hlinkClick r:id="rId13" action="ppaction://hlinksldjump"/>
          </p:cNvPr>
          <p:cNvSpPr/>
          <p:nvPr/>
        </p:nvSpPr>
        <p:spPr>
          <a:xfrm>
            <a:off x="2021305" y="3256550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PLONGEE</a:t>
            </a:r>
            <a:endParaRPr lang="fr-FR" dirty="0"/>
          </a:p>
        </p:txBody>
      </p:sp>
      <p:sp>
        <p:nvSpPr>
          <p:cNvPr id="67" name="Rectangle à coins arrondis 66">
            <a:hlinkClick r:id="rId14" action="ppaction://hlinksldjump"/>
          </p:cNvPr>
          <p:cNvSpPr/>
          <p:nvPr/>
        </p:nvSpPr>
        <p:spPr>
          <a:xfrm>
            <a:off x="3878180" y="3256549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RADEAUX</a:t>
            </a:r>
            <a:endParaRPr lang="fr-FR" dirty="0"/>
          </a:p>
        </p:txBody>
      </p:sp>
      <p:sp>
        <p:nvSpPr>
          <p:cNvPr id="68" name="Rectangle à coins arrondis 67">
            <a:hlinkClick r:id="rId15" action="ppaction://hlinksldjump"/>
          </p:cNvPr>
          <p:cNvSpPr/>
          <p:nvPr/>
        </p:nvSpPr>
        <p:spPr>
          <a:xfrm>
            <a:off x="5735055" y="3256548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RANDONNEE PEDESTRE</a:t>
            </a:r>
            <a:endParaRPr lang="fr-FR" dirty="0"/>
          </a:p>
        </p:txBody>
      </p:sp>
      <p:sp>
        <p:nvSpPr>
          <p:cNvPr id="69" name="Rectangle à coins arrondis 68">
            <a:hlinkClick r:id="rId16" action="ppaction://hlinksldjump"/>
          </p:cNvPr>
          <p:cNvSpPr/>
          <p:nvPr/>
        </p:nvSpPr>
        <p:spPr>
          <a:xfrm>
            <a:off x="7591930" y="3256547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RAQUETTE A NEIGE</a:t>
            </a:r>
            <a:endParaRPr lang="fr-FR" dirty="0"/>
          </a:p>
        </p:txBody>
      </p:sp>
      <p:sp>
        <p:nvSpPr>
          <p:cNvPr id="70" name="Rectangle à coins arrondis 69">
            <a:hlinkClick r:id="rId17" action="ppaction://hlinksldjump"/>
          </p:cNvPr>
          <p:cNvSpPr/>
          <p:nvPr/>
        </p:nvSpPr>
        <p:spPr>
          <a:xfrm>
            <a:off x="9448805" y="3256547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SKI</a:t>
            </a:r>
            <a:endParaRPr lang="fr-FR" dirty="0"/>
          </a:p>
        </p:txBody>
      </p:sp>
      <p:sp>
        <p:nvSpPr>
          <p:cNvPr id="71" name="Rectangle à coins arrondis 70">
            <a:hlinkClick r:id="rId18" action="ppaction://hlinksldjump"/>
          </p:cNvPr>
          <p:cNvSpPr/>
          <p:nvPr/>
        </p:nvSpPr>
        <p:spPr>
          <a:xfrm>
            <a:off x="1933073" y="4640181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SPELEO</a:t>
            </a:r>
            <a:endParaRPr lang="fr-FR" dirty="0"/>
          </a:p>
        </p:txBody>
      </p:sp>
      <p:sp>
        <p:nvSpPr>
          <p:cNvPr id="72" name="Rectangle à coins arrondis 71">
            <a:hlinkClick r:id="rId19" action="ppaction://hlinksldjump"/>
          </p:cNvPr>
          <p:cNvSpPr/>
          <p:nvPr/>
        </p:nvSpPr>
        <p:spPr>
          <a:xfrm>
            <a:off x="3789948" y="4640180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SPORTS AERIENS</a:t>
            </a:r>
            <a:endParaRPr lang="fr-FR" dirty="0"/>
          </a:p>
        </p:txBody>
      </p:sp>
      <p:sp>
        <p:nvSpPr>
          <p:cNvPr id="73" name="Rectangle à coins arrondis 72">
            <a:hlinkClick r:id="rId20" action="ppaction://hlinksldjump"/>
          </p:cNvPr>
          <p:cNvSpPr/>
          <p:nvPr/>
        </p:nvSpPr>
        <p:spPr>
          <a:xfrm>
            <a:off x="5646823" y="4640179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SURF</a:t>
            </a:r>
            <a:endParaRPr lang="fr-FR" dirty="0"/>
          </a:p>
        </p:txBody>
      </p:sp>
      <p:sp>
        <p:nvSpPr>
          <p:cNvPr id="74" name="Rectangle à coins arrondis 73">
            <a:hlinkClick r:id="rId21" action="ppaction://hlinksldjump"/>
          </p:cNvPr>
          <p:cNvSpPr/>
          <p:nvPr/>
        </p:nvSpPr>
        <p:spPr>
          <a:xfrm>
            <a:off x="7503698" y="4640178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TIR A L’ARC</a:t>
            </a:r>
            <a:endParaRPr lang="fr-FR" dirty="0"/>
          </a:p>
        </p:txBody>
      </p:sp>
      <p:sp>
        <p:nvSpPr>
          <p:cNvPr id="75" name="Rectangle à coins arrondis 74">
            <a:hlinkClick r:id="rId22" action="ppaction://hlinksldjump"/>
          </p:cNvPr>
          <p:cNvSpPr/>
          <p:nvPr/>
        </p:nvSpPr>
        <p:spPr>
          <a:xfrm>
            <a:off x="9360573" y="4578051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VOILE</a:t>
            </a:r>
            <a:endParaRPr lang="fr-FR" dirty="0"/>
          </a:p>
        </p:txBody>
      </p:sp>
      <p:sp>
        <p:nvSpPr>
          <p:cNvPr id="76" name="Rectangle à coins arrondis 75">
            <a:hlinkClick r:id="rId23" action="ppaction://hlinksldjump"/>
          </p:cNvPr>
          <p:cNvSpPr/>
          <p:nvPr/>
        </p:nvSpPr>
        <p:spPr>
          <a:xfrm>
            <a:off x="1933073" y="5875422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VOL LIBRE</a:t>
            </a:r>
            <a:endParaRPr lang="fr-FR" dirty="0"/>
          </a:p>
        </p:txBody>
      </p:sp>
      <p:sp>
        <p:nvSpPr>
          <p:cNvPr id="77" name="Rectangle à coins arrondis 76">
            <a:hlinkClick r:id="rId24" action="ppaction://hlinksldjump"/>
          </p:cNvPr>
          <p:cNvSpPr/>
          <p:nvPr/>
        </p:nvSpPr>
        <p:spPr>
          <a:xfrm>
            <a:off x="3789948" y="5875421"/>
            <a:ext cx="1856875" cy="529387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VTT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0" y="717700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Les</a:t>
            </a:r>
            <a:r>
              <a:rPr lang="fr-FR" i="1" dirty="0">
                <a:solidFill>
                  <a:schemeClr val="bg1"/>
                </a:solidFill>
              </a:rPr>
              <a:t> </a:t>
            </a:r>
            <a:r>
              <a:rPr lang="fr-FR" i="1" dirty="0" smtClean="0">
                <a:solidFill>
                  <a:schemeClr val="bg1"/>
                </a:solidFill>
              </a:rPr>
              <a:t>activités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935383" y="5534561"/>
            <a:ext cx="5527612" cy="1323439"/>
          </a:xfrm>
          <a:prstGeom prst="rect">
            <a:avLst/>
          </a:prstGeom>
          <a:noFill/>
          <a:scene3d>
            <a:camera prst="perspectiveLeft"/>
            <a:lightRig rig="twoPt" dir="t"/>
          </a:scene3d>
          <a:sp3d prstMaterial="clear"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i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Je consulte les fiches</a:t>
            </a:r>
          </a:p>
          <a:p>
            <a:pPr algn="ctr"/>
            <a:r>
              <a:rPr lang="fr-FR" sz="4000" b="1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Clic sur l’activité</a:t>
            </a:r>
            <a:endParaRPr lang="fr-FR" sz="4000" b="1" i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03" y="1196874"/>
            <a:ext cx="522578" cy="34775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28" y="3865305"/>
            <a:ext cx="522578" cy="347752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53" y="5124681"/>
            <a:ext cx="522578" cy="34775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53" y="2481672"/>
            <a:ext cx="522578" cy="34775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78" y="1246430"/>
            <a:ext cx="522578" cy="34775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71" y="5186810"/>
            <a:ext cx="522578" cy="34775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3" y="6400295"/>
            <a:ext cx="522578" cy="34775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0" y="1567399"/>
            <a:ext cx="522578" cy="3477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4430" y="1558342"/>
            <a:ext cx="1393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</a:p>
          <a:p>
            <a:pPr algn="ctr"/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Nautique</a:t>
            </a:r>
          </a:p>
          <a:p>
            <a:pPr algn="ctr"/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obligatoire</a:t>
            </a:r>
            <a:endParaRPr lang="fr-FR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740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386" y="1026913"/>
            <a:ext cx="7353403" cy="45406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3695" y="622171"/>
            <a:ext cx="235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</a:t>
            </a:r>
          </a:p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Aériens 17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2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750" y="14009"/>
            <a:ext cx="6187984" cy="684399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5096" y="754146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 18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71" y="775726"/>
            <a:ext cx="522578" cy="3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1019"/>
          <a:stretch/>
        </p:blipFill>
        <p:spPr>
          <a:xfrm>
            <a:off x="2643737" y="0"/>
            <a:ext cx="6837794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754146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 à l’arc 19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686" y="1"/>
            <a:ext cx="7424625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754146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Voile 20.1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52" y="775726"/>
            <a:ext cx="522578" cy="347752"/>
          </a:xfrm>
          <a:prstGeom prst="rect">
            <a:avLst/>
          </a:prstGeom>
        </p:spPr>
      </p:pic>
      <p:sp>
        <p:nvSpPr>
          <p:cNvPr id="7" name="Vague 6">
            <a:hlinkClick r:id="rId6" action="ppaction://hlinksldjump"/>
          </p:cNvPr>
          <p:cNvSpPr/>
          <p:nvPr/>
        </p:nvSpPr>
        <p:spPr>
          <a:xfrm>
            <a:off x="10190375" y="3629320"/>
            <a:ext cx="1593130" cy="1036949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Voile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1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25" y="0"/>
            <a:ext cx="6801897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754146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Voile 20.2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76" y="775726"/>
            <a:ext cx="522578" cy="347752"/>
          </a:xfrm>
          <a:prstGeom prst="rect">
            <a:avLst/>
          </a:prstGeom>
        </p:spPr>
      </p:pic>
      <p:sp>
        <p:nvSpPr>
          <p:cNvPr id="6" name="Vague 5">
            <a:hlinkClick r:id="rId6" action="ppaction://hlinksldjump"/>
          </p:cNvPr>
          <p:cNvSpPr/>
          <p:nvPr/>
        </p:nvSpPr>
        <p:spPr>
          <a:xfrm>
            <a:off x="10190375" y="3629320"/>
            <a:ext cx="1593130" cy="1036949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Voile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41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114" y="0"/>
            <a:ext cx="7477772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754146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Voile 20.3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52" y="775726"/>
            <a:ext cx="522578" cy="347752"/>
          </a:xfrm>
          <a:prstGeom prst="rect">
            <a:avLst/>
          </a:prstGeom>
        </p:spPr>
      </p:pic>
      <p:sp>
        <p:nvSpPr>
          <p:cNvPr id="6" name="Vague 5">
            <a:hlinkClick r:id="rId6" action="ppaction://hlinksldjump"/>
          </p:cNvPr>
          <p:cNvSpPr/>
          <p:nvPr/>
        </p:nvSpPr>
        <p:spPr>
          <a:xfrm>
            <a:off x="10190375" y="3629320"/>
            <a:ext cx="1593130" cy="1036949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Voile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6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128" y="0"/>
            <a:ext cx="4928460" cy="685124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754146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Voile 20.4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2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793" y="0"/>
            <a:ext cx="6244341" cy="68819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94268" y="754146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 Libre 21.1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Vague 4">
            <a:hlinkClick r:id="rId5" action="ppaction://hlinksldjump"/>
          </p:cNvPr>
          <p:cNvSpPr/>
          <p:nvPr/>
        </p:nvSpPr>
        <p:spPr>
          <a:xfrm>
            <a:off x="9866067" y="3563332"/>
            <a:ext cx="1593130" cy="1036949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</a:t>
            </a:r>
          </a:p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Vol Libre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82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985" y="0"/>
            <a:ext cx="6457615" cy="69024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94268" y="754146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 Libre 21.2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Vague 4">
            <a:hlinkClick r:id="rId5" action="ppaction://hlinksldjump"/>
          </p:cNvPr>
          <p:cNvSpPr/>
          <p:nvPr/>
        </p:nvSpPr>
        <p:spPr>
          <a:xfrm>
            <a:off x="9866067" y="3563332"/>
            <a:ext cx="1593130" cy="1036949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</a:t>
            </a:r>
          </a:p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Vol Libre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88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7" y="361949"/>
            <a:ext cx="6448426" cy="61341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94268" y="754146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 Libre 21.3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Vague 4">
            <a:hlinkClick r:id="rId5" action="ppaction://hlinksldjump"/>
          </p:cNvPr>
          <p:cNvSpPr/>
          <p:nvPr/>
        </p:nvSpPr>
        <p:spPr>
          <a:xfrm>
            <a:off x="9866067" y="3563332"/>
            <a:ext cx="1593130" cy="1036949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</a:t>
            </a:r>
          </a:p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Vol Libre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6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875" y="2432116"/>
            <a:ext cx="5523714" cy="355095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8" name="Groupe 7"/>
          <p:cNvGrpSpPr/>
          <p:nvPr/>
        </p:nvGrpSpPr>
        <p:grpSpPr>
          <a:xfrm>
            <a:off x="509047" y="2432116"/>
            <a:ext cx="3912123" cy="3186260"/>
            <a:chOff x="727234" y="3214117"/>
            <a:chExt cx="2197778" cy="1861186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9" name="Rectangle à coins arrondis 8"/>
            <p:cNvSpPr/>
            <p:nvPr/>
          </p:nvSpPr>
          <p:spPr>
            <a:xfrm>
              <a:off x="727234" y="3214117"/>
              <a:ext cx="2197778" cy="186118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1351992"/>
                <a:satOff val="-4498"/>
                <a:lumOff val="-225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818090" y="3304973"/>
              <a:ext cx="2016066" cy="16794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342900" indent="-342900">
                <a:buFontTx/>
                <a:buChar char="-"/>
              </a:pPr>
              <a:r>
                <a:rPr lang="fr-FR" sz="2400" dirty="0" smtClean="0">
                  <a:latin typeface="Garamond" panose="02020404030301010803" pitchFamily="18" charset="0"/>
                </a:rPr>
                <a:t>Signaler </a:t>
              </a:r>
              <a:r>
                <a:rPr lang="fr-FR" sz="2400" dirty="0">
                  <a:latin typeface="Garamond" panose="02020404030301010803" pitchFamily="18" charset="0"/>
                </a:rPr>
                <a:t>la présence de son groupe </a:t>
              </a:r>
              <a:endParaRPr lang="fr-FR" sz="2400" dirty="0" smtClean="0">
                <a:latin typeface="Garamond" panose="02020404030301010803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fr-FR" sz="2400" dirty="0" smtClean="0">
                  <a:latin typeface="Garamond" panose="02020404030301010803" pitchFamily="18" charset="0"/>
                </a:rPr>
                <a:t>Se </a:t>
              </a:r>
              <a:r>
                <a:rPr lang="fr-FR" sz="2400" dirty="0">
                  <a:latin typeface="Garamond" panose="02020404030301010803" pitchFamily="18" charset="0"/>
                </a:rPr>
                <a:t>conformer </a:t>
              </a:r>
              <a:r>
                <a:rPr lang="fr-FR" sz="2400" dirty="0" smtClean="0">
                  <a:latin typeface="Garamond" panose="02020404030301010803" pitchFamily="18" charset="0"/>
                </a:rPr>
                <a:t>aux prescriptions du surveillant</a:t>
              </a:r>
            </a:p>
            <a:p>
              <a:pPr marL="342900" indent="-342900">
                <a:buFontTx/>
                <a:buChar char="-"/>
              </a:pPr>
              <a:r>
                <a:rPr lang="fr-FR" sz="2400" dirty="0" smtClean="0">
                  <a:latin typeface="Garamond" panose="02020404030301010803" pitchFamily="18" charset="0"/>
                </a:rPr>
                <a:t>Prévenir </a:t>
              </a:r>
              <a:r>
                <a:rPr lang="fr-FR" sz="2400" dirty="0">
                  <a:latin typeface="Garamond" panose="02020404030301010803" pitchFamily="18" charset="0"/>
                </a:rPr>
                <a:t>le responsable de la sécurité </a:t>
              </a:r>
              <a:r>
                <a:rPr lang="fr-FR" sz="2400" dirty="0" smtClean="0">
                  <a:latin typeface="Garamond" panose="02020404030301010803" pitchFamily="18" charset="0"/>
                </a:rPr>
                <a:t>en </a:t>
              </a:r>
              <a:r>
                <a:rPr lang="fr-FR" sz="2400" dirty="0">
                  <a:latin typeface="Garamond" panose="02020404030301010803" pitchFamily="18" charset="0"/>
                </a:rPr>
                <a:t>cas d’accident  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 rot="222106">
            <a:off x="3365371" y="397250"/>
            <a:ext cx="6579907" cy="1059049"/>
            <a:chOff x="2864871" y="133053"/>
            <a:chExt cx="2614859" cy="2245360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12" name="Rectangle à coins arrondis 11"/>
            <p:cNvSpPr/>
            <p:nvPr/>
          </p:nvSpPr>
          <p:spPr>
            <a:xfrm>
              <a:off x="2864871" y="133053"/>
              <a:ext cx="2614859" cy="224536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974480" y="242662"/>
              <a:ext cx="2395641" cy="202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500" kern="1200" dirty="0" smtClean="0"/>
                <a:t>Piscines ou baignades aménagées et surveillées</a:t>
              </a:r>
              <a:endParaRPr lang="fr-FR" sz="3500" kern="1200" dirty="0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-75414" y="757497"/>
            <a:ext cx="1706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: BAIGNADE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2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399" y="342899"/>
            <a:ext cx="6499201" cy="61722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94268" y="754146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 Libre 21.4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63" y="775726"/>
            <a:ext cx="522578" cy="347752"/>
          </a:xfrm>
          <a:prstGeom prst="rect">
            <a:avLst/>
          </a:prstGeom>
        </p:spPr>
      </p:pic>
      <p:sp>
        <p:nvSpPr>
          <p:cNvPr id="6" name="Vague 5">
            <a:hlinkClick r:id="rId6" action="ppaction://hlinksldjump"/>
          </p:cNvPr>
          <p:cNvSpPr/>
          <p:nvPr/>
        </p:nvSpPr>
        <p:spPr>
          <a:xfrm>
            <a:off x="9866067" y="3563332"/>
            <a:ext cx="1593130" cy="1036949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</a:t>
            </a:r>
          </a:p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Vol Libre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1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636"/>
          <a:stretch/>
        </p:blipFill>
        <p:spPr>
          <a:xfrm>
            <a:off x="2846399" y="-6351"/>
            <a:ext cx="6457857" cy="68707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94268" y="754146"/>
            <a:ext cx="17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 Libre 21.5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546" y="0"/>
            <a:ext cx="5932161" cy="68972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9682" y="763572"/>
            <a:ext cx="126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VTT 22.1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Vague 4">
            <a:hlinkClick r:id="rId5" action="ppaction://hlinksldjump"/>
          </p:cNvPr>
          <p:cNvSpPr/>
          <p:nvPr/>
        </p:nvSpPr>
        <p:spPr>
          <a:xfrm>
            <a:off x="9866067" y="3563332"/>
            <a:ext cx="1593130" cy="1036949"/>
          </a:xfrm>
          <a:prstGeom prst="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Suite </a:t>
            </a:r>
          </a:p>
          <a:p>
            <a:pPr algn="ctr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VTT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3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6" y="329939"/>
            <a:ext cx="7309162" cy="603158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9682" y="763572"/>
            <a:ext cx="126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VTT 22.2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801278" y="1885361"/>
            <a:ext cx="1470582" cy="65044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7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182" y="3160594"/>
            <a:ext cx="6821423" cy="272856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4" name="Groupe 3"/>
          <p:cNvGrpSpPr/>
          <p:nvPr/>
        </p:nvGrpSpPr>
        <p:grpSpPr>
          <a:xfrm rot="222106">
            <a:off x="3365371" y="397250"/>
            <a:ext cx="6579907" cy="1059049"/>
            <a:chOff x="2864871" y="133053"/>
            <a:chExt cx="2614859" cy="2245360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5" name="Rectangle à coins arrondis 4"/>
            <p:cNvSpPr/>
            <p:nvPr/>
          </p:nvSpPr>
          <p:spPr>
            <a:xfrm>
              <a:off x="2864871" y="133053"/>
              <a:ext cx="2614859" cy="224536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2974480" y="242662"/>
              <a:ext cx="2395641" cy="202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500" dirty="0" smtClean="0"/>
                <a:t>B</a:t>
              </a:r>
              <a:r>
                <a:rPr lang="fr-FR" sz="3500" kern="1200" dirty="0" smtClean="0"/>
                <a:t>aignades sans risque identifiable</a:t>
              </a:r>
              <a:endParaRPr lang="fr-FR" sz="3500" kern="12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27289" y="2149931"/>
            <a:ext cx="4081718" cy="3597779"/>
            <a:chOff x="727234" y="3214117"/>
            <a:chExt cx="2197778" cy="1861186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8" name="Rectangle à coins arrondis 7"/>
            <p:cNvSpPr/>
            <p:nvPr/>
          </p:nvSpPr>
          <p:spPr>
            <a:xfrm>
              <a:off x="727234" y="3214117"/>
              <a:ext cx="2197778" cy="186118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1351992"/>
                <a:satOff val="-4498"/>
                <a:lumOff val="-225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818090" y="3304973"/>
              <a:ext cx="2016066" cy="16794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r>
                <a:rPr lang="fr-FR" sz="2200" dirty="0">
                  <a:latin typeface="Garamond" panose="02020404030301010803" pitchFamily="18" charset="0"/>
                </a:rPr>
                <a:t>-Se renseigner auprès des autorités locales </a:t>
              </a:r>
            </a:p>
            <a:p>
              <a:r>
                <a:rPr lang="fr-FR" sz="2200" dirty="0">
                  <a:latin typeface="Garamond" panose="02020404030301010803" pitchFamily="18" charset="0"/>
                </a:rPr>
                <a:t>-Effectuer une reconnaissance préalable de la baignade </a:t>
              </a:r>
            </a:p>
            <a:p>
              <a:r>
                <a:rPr lang="fr-FR" sz="2200" dirty="0">
                  <a:latin typeface="Garamond" panose="02020404030301010803" pitchFamily="18" charset="0"/>
                </a:rPr>
                <a:t>-S’assurer que la température de l’eau permet le bain </a:t>
              </a:r>
            </a:p>
            <a:p>
              <a:r>
                <a:rPr lang="fr-FR" sz="2200" dirty="0">
                  <a:latin typeface="Garamond" panose="02020404030301010803" pitchFamily="18" charset="0"/>
                </a:rPr>
                <a:t>-Proscrire toute baignade dans les zones dangereuses ou interdites</a:t>
              </a:r>
            </a:p>
            <a:p>
              <a:pPr>
                <a:spcBef>
                  <a:spcPct val="50000"/>
                </a:spcBef>
              </a:pPr>
              <a:endParaRPr lang="fr-FR" sz="220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0110485" y="345595"/>
            <a:ext cx="2197789" cy="1948525"/>
            <a:chOff x="5142814" y="3059387"/>
            <a:chExt cx="2197789" cy="1948525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11" name="Rectangle à coins arrondis 10"/>
            <p:cNvSpPr/>
            <p:nvPr/>
          </p:nvSpPr>
          <p:spPr>
            <a:xfrm>
              <a:off x="5142814" y="3059387"/>
              <a:ext cx="2197789" cy="1948525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2703983"/>
                <a:satOff val="-8997"/>
                <a:lumOff val="-4509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37933" y="3154506"/>
              <a:ext cx="2007551" cy="17582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/>
                <a:t>Encadrant = MNS ou BNSSA ou BSB ou BAFA qualif SB 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-75414" y="757497"/>
            <a:ext cx="1706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: BAIGNADE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20" y="971071"/>
            <a:ext cx="6923030" cy="5886929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ZoneTexte 3"/>
          <p:cNvSpPr txBox="1"/>
          <p:nvPr/>
        </p:nvSpPr>
        <p:spPr>
          <a:xfrm>
            <a:off x="-75414" y="757497"/>
            <a:ext cx="1706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: BAIGNADE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e 4"/>
          <p:cNvGrpSpPr/>
          <p:nvPr/>
        </p:nvGrpSpPr>
        <p:grpSpPr>
          <a:xfrm rot="222106">
            <a:off x="2766769" y="227972"/>
            <a:ext cx="6579907" cy="1059049"/>
            <a:chOff x="2864871" y="133053"/>
            <a:chExt cx="2614859" cy="2245360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6" name="Rectangle à coins arrondis 5"/>
            <p:cNvSpPr/>
            <p:nvPr/>
          </p:nvSpPr>
          <p:spPr>
            <a:xfrm>
              <a:off x="2864871" y="133053"/>
              <a:ext cx="2614859" cy="224536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974480" y="242662"/>
              <a:ext cx="2395641" cy="202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500" dirty="0" smtClean="0"/>
                <a:t>B</a:t>
              </a:r>
              <a:r>
                <a:rPr lang="fr-FR" sz="3500" kern="1200" dirty="0" smtClean="0"/>
                <a:t>aignades sans risque identifiable</a:t>
              </a:r>
              <a:endParaRPr lang="fr-FR" sz="3500" kern="1200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957130" y="3418319"/>
            <a:ext cx="2343878" cy="2097566"/>
            <a:chOff x="5142814" y="3059387"/>
            <a:chExt cx="2197789" cy="1948525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9" name="Rectangle à coins arrondis 8"/>
            <p:cNvSpPr/>
            <p:nvPr/>
          </p:nvSpPr>
          <p:spPr>
            <a:xfrm>
              <a:off x="5142814" y="3059387"/>
              <a:ext cx="2197789" cy="1948525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2703983"/>
                <a:satOff val="-8997"/>
                <a:lumOff val="-4509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37933" y="3154506"/>
              <a:ext cx="2007551" cy="17582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dirty="0" smtClean="0"/>
                <a:t>Organisation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dirty="0" smtClean="0"/>
                <a:t>spatiale</a:t>
              </a:r>
              <a:endParaRPr lang="pt-B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568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971" y="646915"/>
            <a:ext cx="2908641" cy="273887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5" name="Groupe 4"/>
          <p:cNvGrpSpPr/>
          <p:nvPr/>
        </p:nvGrpSpPr>
        <p:grpSpPr>
          <a:xfrm rot="222106">
            <a:off x="4892513" y="302982"/>
            <a:ext cx="6579907" cy="1059049"/>
            <a:chOff x="2864871" y="133053"/>
            <a:chExt cx="2614859" cy="2245360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6" name="Rectangle à coins arrondis 5"/>
            <p:cNvSpPr/>
            <p:nvPr/>
          </p:nvSpPr>
          <p:spPr>
            <a:xfrm>
              <a:off x="2864871" y="133053"/>
              <a:ext cx="2614859" cy="2245360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974480" y="242662"/>
              <a:ext cx="2395641" cy="2026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500" dirty="0" smtClean="0"/>
                <a:t>Les Parcs Aquatiques</a:t>
              </a:r>
              <a:endParaRPr lang="fr-FR" sz="3500" kern="1200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270343" y="3240464"/>
            <a:ext cx="3912123" cy="3186260"/>
            <a:chOff x="727234" y="3214117"/>
            <a:chExt cx="2197778" cy="1861186"/>
          </a:xfrm>
          <a:scene3d>
            <a:camera prst="perspectiveContrastingRightFacing"/>
            <a:lightRig rig="glow" dir="t">
              <a:rot lat="0" lon="0" rev="4800000"/>
            </a:lightRig>
          </a:scene3d>
        </p:grpSpPr>
        <p:sp>
          <p:nvSpPr>
            <p:cNvPr id="9" name="Rectangle à coins arrondis 8"/>
            <p:cNvSpPr/>
            <p:nvPr/>
          </p:nvSpPr>
          <p:spPr>
            <a:xfrm>
              <a:off x="727234" y="3214117"/>
              <a:ext cx="2197778" cy="186118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3">
                <a:hueOff val="1351992"/>
                <a:satOff val="-4498"/>
                <a:lumOff val="-2255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818090" y="3304973"/>
              <a:ext cx="2016066" cy="16794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endParaRPr lang="fr-FR" sz="2200" dirty="0" smtClean="0">
                <a:latin typeface="Garamond" panose="02020404030301010803" pitchFamily="18" charset="0"/>
              </a:endParaRPr>
            </a:p>
            <a:p>
              <a:r>
                <a:rPr lang="fr-FR" sz="2200" dirty="0" smtClean="0">
                  <a:latin typeface="Garamond" panose="02020404030301010803" pitchFamily="18" charset="0"/>
                </a:rPr>
                <a:t>Application du code du sport :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fr-FR" sz="2200" dirty="0" smtClean="0">
                  <a:latin typeface="Garamond" panose="02020404030301010803" pitchFamily="18" charset="0"/>
                </a:rPr>
                <a:t>Surveillance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fr-FR" sz="2200" dirty="0" smtClean="0">
                  <a:latin typeface="Garamond" panose="02020404030301010803" pitchFamily="18" charset="0"/>
                </a:rPr>
                <a:t>Poste de secours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fr-FR" sz="2200" dirty="0" smtClean="0">
                  <a:latin typeface="Garamond" panose="02020404030301010803" pitchFamily="18" charset="0"/>
                </a:rPr>
                <a:t>Matériel d’intervention (O², DAE…)</a:t>
              </a:r>
            </a:p>
            <a:p>
              <a:r>
                <a:rPr lang="fr-FR" sz="2200" dirty="0" smtClean="0">
                  <a:latin typeface="Garamond" panose="02020404030301010803" pitchFamily="18" charset="0"/>
                </a:rPr>
                <a:t>Recommandation :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fr-FR" sz="2200" dirty="0" smtClean="0">
                  <a:latin typeface="Garamond" panose="02020404030301010803" pitchFamily="18" charset="0"/>
                </a:rPr>
                <a:t>Pratiquants équipés de gilets</a:t>
              </a:r>
              <a:endParaRPr lang="fr-FR" sz="2200" dirty="0">
                <a:latin typeface="Garamond" panose="02020404030301010803" pitchFamily="18" charset="0"/>
              </a:endParaRPr>
            </a:p>
            <a:p>
              <a:pPr>
                <a:spcBef>
                  <a:spcPct val="50000"/>
                </a:spcBef>
              </a:pPr>
              <a:endParaRPr lang="fr-FR" sz="2200" dirty="0">
                <a:latin typeface="Garamond" panose="02020404030301010803" pitchFamily="18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65988" y="832506"/>
            <a:ext cx="1706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AQUATIQUE</a:t>
            </a:r>
            <a:endParaRPr lang="fr-FR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137" y="3385794"/>
            <a:ext cx="2741850" cy="2895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7897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923</TotalTime>
  <Words>832</Words>
  <Application>Microsoft Office PowerPoint</Application>
  <PresentationFormat>Grand écran</PresentationFormat>
  <Paragraphs>355</Paragraphs>
  <Slides>63</Slides>
  <Notes>62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70" baseType="lpstr">
      <vt:lpstr>Arial</vt:lpstr>
      <vt:lpstr>Calibri</vt:lpstr>
      <vt:lpstr>Century Gothic</vt:lpstr>
      <vt:lpstr>Garamond</vt:lpstr>
      <vt:lpstr>Wingdings</vt:lpstr>
      <vt:lpstr>Wingdings 3</vt:lpstr>
      <vt:lpstr>Brin</vt:lpstr>
      <vt:lpstr>APS &amp; ACM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 &amp; ACM</dc:title>
  <dc:creator>Tristan LACHAND</dc:creator>
  <cp:lastModifiedBy>tlachand</cp:lastModifiedBy>
  <cp:revision>87</cp:revision>
  <cp:lastPrinted>2018-05-16T12:44:23Z</cp:lastPrinted>
  <dcterms:created xsi:type="dcterms:W3CDTF">2018-05-09T14:26:55Z</dcterms:created>
  <dcterms:modified xsi:type="dcterms:W3CDTF">2024-07-19T07:53:09Z</dcterms:modified>
</cp:coreProperties>
</file>