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94" r:id="rId2"/>
    <p:sldMasterId id="2147483700" r:id="rId3"/>
  </p:sldMasterIdLst>
  <p:notesMasterIdLst>
    <p:notesMasterId r:id="rId25"/>
  </p:notesMasterIdLst>
  <p:handoutMasterIdLst>
    <p:handoutMasterId r:id="rId26"/>
  </p:handoutMasterIdLst>
  <p:sldIdLst>
    <p:sldId id="258" r:id="rId4"/>
    <p:sldId id="270" r:id="rId5"/>
    <p:sldId id="309" r:id="rId6"/>
    <p:sldId id="271" r:id="rId7"/>
    <p:sldId id="272" r:id="rId8"/>
    <p:sldId id="295" r:id="rId9"/>
    <p:sldId id="299" r:id="rId10"/>
    <p:sldId id="330" r:id="rId11"/>
    <p:sldId id="30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31" r:id="rId21"/>
    <p:sldId id="332" r:id="rId22"/>
    <p:sldId id="333" r:id="rId23"/>
    <p:sldId id="334" r:id="rId24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ylvain REY (DFIE)" initials="SR" lastIdx="1" clrIdx="0">
    <p:extLst>
      <p:ext uri="{19B8F6BF-5375-455C-9EA6-DF929625EA0E}">
        <p15:presenceInfo xmlns:p15="http://schemas.microsoft.com/office/powerpoint/2012/main" userId="Sylvain REY (DFIE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FBC9"/>
    <a:srgbClr val="99CCFF"/>
    <a:srgbClr val="FCC370"/>
    <a:srgbClr val="0099CC"/>
    <a:srgbClr val="7D8FAA"/>
    <a:srgbClr val="3078B4"/>
    <a:srgbClr val="446CC4"/>
    <a:srgbClr val="245FC0"/>
    <a:srgbClr val="CC99FF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 snapToGrid="0">
      <p:cViewPr varScale="1">
        <p:scale>
          <a:sx n="82" d="100"/>
          <a:sy n="82" d="100"/>
        </p:scale>
        <p:origin x="4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56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A3AE67-BB7A-4B4B-9407-0FFCEB3051B0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61FFC51B-35CA-4860-B84A-C92ADE9C1FAD}">
      <dgm:prSet phldrT="[Texte]" custT="1"/>
      <dgm:spPr/>
      <dgm:t>
        <a:bodyPr/>
        <a:lstStyle/>
        <a:p>
          <a:r>
            <a:rPr lang="fr-FR" sz="2000" b="1" dirty="0"/>
            <a:t>La posture du tuteur vis-à-vis de son stagiaire</a:t>
          </a:r>
        </a:p>
      </dgm:t>
    </dgm:pt>
    <dgm:pt modelId="{FD67C5B7-653C-41CF-A310-ED8AD75229AA}" type="parTrans" cxnId="{DEB3FE29-B1C8-426C-9597-63161D14C62A}">
      <dgm:prSet/>
      <dgm:spPr/>
      <dgm:t>
        <a:bodyPr/>
        <a:lstStyle/>
        <a:p>
          <a:endParaRPr lang="fr-FR"/>
        </a:p>
      </dgm:t>
    </dgm:pt>
    <dgm:pt modelId="{570AAEDA-4F6F-4857-A6C2-91D2E697272A}" type="sibTrans" cxnId="{DEB3FE29-B1C8-426C-9597-63161D14C62A}">
      <dgm:prSet/>
      <dgm:spPr/>
      <dgm:t>
        <a:bodyPr/>
        <a:lstStyle/>
        <a:p>
          <a:endParaRPr lang="fr-FR"/>
        </a:p>
      </dgm:t>
    </dgm:pt>
    <dgm:pt modelId="{A10C0622-ED09-47CE-ACA3-D3AC14F68C0C}">
      <dgm:prSet phldrT="[Texte]" custT="1"/>
      <dgm:spPr/>
      <dgm:t>
        <a:bodyPr/>
        <a:lstStyle/>
        <a:p>
          <a:r>
            <a:rPr lang="fr-FR" sz="2000" b="1" dirty="0"/>
            <a:t>L’observation de la pratique professionnelle du stagiaire</a:t>
          </a:r>
        </a:p>
      </dgm:t>
    </dgm:pt>
    <dgm:pt modelId="{B59EEC91-5637-44EF-8CCC-741593607058}" type="parTrans" cxnId="{CBA3DAB4-C7DE-44C8-81A9-6DD6F62E667E}">
      <dgm:prSet/>
      <dgm:spPr/>
      <dgm:t>
        <a:bodyPr/>
        <a:lstStyle/>
        <a:p>
          <a:endParaRPr lang="fr-FR"/>
        </a:p>
      </dgm:t>
    </dgm:pt>
    <dgm:pt modelId="{01BA75BF-A1A8-4153-BB22-244607CA0550}" type="sibTrans" cxnId="{CBA3DAB4-C7DE-44C8-81A9-6DD6F62E667E}">
      <dgm:prSet/>
      <dgm:spPr/>
      <dgm:t>
        <a:bodyPr/>
        <a:lstStyle/>
        <a:p>
          <a:endParaRPr lang="fr-FR"/>
        </a:p>
      </dgm:t>
    </dgm:pt>
    <dgm:pt modelId="{838E7B4C-D752-4473-83BE-28DCDE691B50}">
      <dgm:prSet custT="1"/>
      <dgm:spPr/>
      <dgm:t>
        <a:bodyPr/>
        <a:lstStyle/>
        <a:p>
          <a:r>
            <a:rPr lang="fr-FR" sz="2000" b="1" dirty="0"/>
            <a:t>L’entretien avec le stagiaire</a:t>
          </a:r>
        </a:p>
      </dgm:t>
    </dgm:pt>
    <dgm:pt modelId="{FEAB0732-4938-44CB-9C07-3F6CBCBA9265}" type="parTrans" cxnId="{DFE23C55-8D73-4243-9A2D-7D262ABE51A2}">
      <dgm:prSet/>
      <dgm:spPr/>
      <dgm:t>
        <a:bodyPr/>
        <a:lstStyle/>
        <a:p>
          <a:endParaRPr lang="fr-FR"/>
        </a:p>
      </dgm:t>
    </dgm:pt>
    <dgm:pt modelId="{E5D6F5E8-B01B-49AA-AB19-C132C41045EC}" type="sibTrans" cxnId="{DFE23C55-8D73-4243-9A2D-7D262ABE51A2}">
      <dgm:prSet/>
      <dgm:spPr/>
      <dgm:t>
        <a:bodyPr/>
        <a:lstStyle/>
        <a:p>
          <a:endParaRPr lang="fr-FR"/>
        </a:p>
      </dgm:t>
    </dgm:pt>
    <dgm:pt modelId="{56E59F77-C568-4FB9-A3EC-3E7AA48EAEDF}">
      <dgm:prSet custT="1"/>
      <dgm:spPr/>
      <dgm:t>
        <a:bodyPr/>
        <a:lstStyle/>
        <a:p>
          <a:r>
            <a:rPr lang="fr-FR" sz="2000" b="1" dirty="0"/>
            <a:t>Les visites du tuteur auprès du stagiaire</a:t>
          </a:r>
        </a:p>
      </dgm:t>
    </dgm:pt>
    <dgm:pt modelId="{DCA51D28-0269-4CA3-B8E6-AFC25A6E190A}" type="parTrans" cxnId="{FD143D30-C307-48B0-99FB-D746971DD9AC}">
      <dgm:prSet/>
      <dgm:spPr/>
      <dgm:t>
        <a:bodyPr/>
        <a:lstStyle/>
        <a:p>
          <a:endParaRPr lang="fr-FR"/>
        </a:p>
      </dgm:t>
    </dgm:pt>
    <dgm:pt modelId="{2CFD64D5-5015-48C2-A794-A11C833152BC}" type="sibTrans" cxnId="{FD143D30-C307-48B0-99FB-D746971DD9AC}">
      <dgm:prSet/>
      <dgm:spPr/>
      <dgm:t>
        <a:bodyPr/>
        <a:lstStyle/>
        <a:p>
          <a:endParaRPr lang="fr-FR"/>
        </a:p>
      </dgm:t>
    </dgm:pt>
    <dgm:pt modelId="{41C88312-08EE-4514-851E-9526DC2940B3}" type="pres">
      <dgm:prSet presAssocID="{F7A3AE67-BB7A-4B4B-9407-0FFCEB3051B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291981F-4EDA-4102-9679-DA7D863F3C1A}" type="pres">
      <dgm:prSet presAssocID="{61FFC51B-35CA-4860-B84A-C92ADE9C1FAD}" presName="parentLin" presStyleCnt="0"/>
      <dgm:spPr/>
    </dgm:pt>
    <dgm:pt modelId="{2B622076-F570-47D4-BB95-606892DCC561}" type="pres">
      <dgm:prSet presAssocID="{61FFC51B-35CA-4860-B84A-C92ADE9C1FA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3D1F2AA2-3578-4AAC-981E-6895653B5103}" type="pres">
      <dgm:prSet presAssocID="{61FFC51B-35CA-4860-B84A-C92ADE9C1FA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B4B484-35BD-4633-A7F4-65A63E9340CB}" type="pres">
      <dgm:prSet presAssocID="{61FFC51B-35CA-4860-B84A-C92ADE9C1FAD}" presName="negativeSpace" presStyleCnt="0"/>
      <dgm:spPr/>
    </dgm:pt>
    <dgm:pt modelId="{EC1D002A-C812-4EC8-A9D6-5601ECA3CE71}" type="pres">
      <dgm:prSet presAssocID="{61FFC51B-35CA-4860-B84A-C92ADE9C1FAD}" presName="childText" presStyleLbl="conFgAcc1" presStyleIdx="0" presStyleCnt="4">
        <dgm:presLayoutVars>
          <dgm:bulletEnabled val="1"/>
        </dgm:presLayoutVars>
      </dgm:prSet>
      <dgm:spPr/>
    </dgm:pt>
    <dgm:pt modelId="{AE600A11-7F83-4838-83F1-42AD5E56FB37}" type="pres">
      <dgm:prSet presAssocID="{570AAEDA-4F6F-4857-A6C2-91D2E697272A}" presName="spaceBetweenRectangles" presStyleCnt="0"/>
      <dgm:spPr/>
    </dgm:pt>
    <dgm:pt modelId="{8BC7909C-E7B4-4C33-B4EB-7F4DF6D50206}" type="pres">
      <dgm:prSet presAssocID="{56E59F77-C568-4FB9-A3EC-3E7AA48EAEDF}" presName="parentLin" presStyleCnt="0"/>
      <dgm:spPr/>
    </dgm:pt>
    <dgm:pt modelId="{37B9C37B-E16C-4E5B-A121-796CE550738D}" type="pres">
      <dgm:prSet presAssocID="{56E59F77-C568-4FB9-A3EC-3E7AA48EAEDF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A411AD5A-0D2C-4B5F-BA93-BF18C12EC955}" type="pres">
      <dgm:prSet presAssocID="{56E59F77-C568-4FB9-A3EC-3E7AA48EAED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E0FF97-E06A-4175-A450-159AF24C6695}" type="pres">
      <dgm:prSet presAssocID="{56E59F77-C568-4FB9-A3EC-3E7AA48EAEDF}" presName="negativeSpace" presStyleCnt="0"/>
      <dgm:spPr/>
    </dgm:pt>
    <dgm:pt modelId="{55A59859-F971-48C5-9BFA-3960A9100A6C}" type="pres">
      <dgm:prSet presAssocID="{56E59F77-C568-4FB9-A3EC-3E7AA48EAEDF}" presName="childText" presStyleLbl="conFgAcc1" presStyleIdx="1" presStyleCnt="4">
        <dgm:presLayoutVars>
          <dgm:bulletEnabled val="1"/>
        </dgm:presLayoutVars>
      </dgm:prSet>
      <dgm:spPr/>
    </dgm:pt>
    <dgm:pt modelId="{F63A2EED-C747-4019-9049-B435D967565E}" type="pres">
      <dgm:prSet presAssocID="{2CFD64D5-5015-48C2-A794-A11C833152BC}" presName="spaceBetweenRectangles" presStyleCnt="0"/>
      <dgm:spPr/>
    </dgm:pt>
    <dgm:pt modelId="{22A253FE-80FD-4DBF-A73F-369B43715C0D}" type="pres">
      <dgm:prSet presAssocID="{A10C0622-ED09-47CE-ACA3-D3AC14F68C0C}" presName="parentLin" presStyleCnt="0"/>
      <dgm:spPr/>
    </dgm:pt>
    <dgm:pt modelId="{DC68D941-CDEA-404F-861A-81049C937743}" type="pres">
      <dgm:prSet presAssocID="{A10C0622-ED09-47CE-ACA3-D3AC14F68C0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92EE6861-7D4E-40A3-B2B4-45B5EEB20AD8}" type="pres">
      <dgm:prSet presAssocID="{A10C0622-ED09-47CE-ACA3-D3AC14F68C0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C7248E9-1238-4D52-9B25-29F7E89703B7}" type="pres">
      <dgm:prSet presAssocID="{A10C0622-ED09-47CE-ACA3-D3AC14F68C0C}" presName="negativeSpace" presStyleCnt="0"/>
      <dgm:spPr/>
    </dgm:pt>
    <dgm:pt modelId="{D6FBA17B-07C5-43DA-9787-BE02ED65581E}" type="pres">
      <dgm:prSet presAssocID="{A10C0622-ED09-47CE-ACA3-D3AC14F68C0C}" presName="childText" presStyleLbl="conFgAcc1" presStyleIdx="2" presStyleCnt="4">
        <dgm:presLayoutVars>
          <dgm:bulletEnabled val="1"/>
        </dgm:presLayoutVars>
      </dgm:prSet>
      <dgm:spPr/>
    </dgm:pt>
    <dgm:pt modelId="{AA6A09F6-9FFB-4808-B797-2DA7DE071C12}" type="pres">
      <dgm:prSet presAssocID="{01BA75BF-A1A8-4153-BB22-244607CA0550}" presName="spaceBetweenRectangles" presStyleCnt="0"/>
      <dgm:spPr/>
    </dgm:pt>
    <dgm:pt modelId="{E317AD75-1CF4-4A41-91D3-45FC2DA9743E}" type="pres">
      <dgm:prSet presAssocID="{838E7B4C-D752-4473-83BE-28DCDE691B50}" presName="parentLin" presStyleCnt="0"/>
      <dgm:spPr/>
    </dgm:pt>
    <dgm:pt modelId="{AF596537-F5D5-44CB-9979-6772EE3C2DAE}" type="pres">
      <dgm:prSet presAssocID="{838E7B4C-D752-4473-83BE-28DCDE691B50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37EA24A1-2967-45D7-A39D-463D648AC7FD}" type="pres">
      <dgm:prSet presAssocID="{838E7B4C-D752-4473-83BE-28DCDE691B5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80541A-708F-48BD-A724-7F2C95F2A4F3}" type="pres">
      <dgm:prSet presAssocID="{838E7B4C-D752-4473-83BE-28DCDE691B50}" presName="negativeSpace" presStyleCnt="0"/>
      <dgm:spPr/>
    </dgm:pt>
    <dgm:pt modelId="{9DFE3310-5BF9-43F6-81D1-D50F06654543}" type="pres">
      <dgm:prSet presAssocID="{838E7B4C-D752-4473-83BE-28DCDE691B5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D143D30-C307-48B0-99FB-D746971DD9AC}" srcId="{F7A3AE67-BB7A-4B4B-9407-0FFCEB3051B0}" destId="{56E59F77-C568-4FB9-A3EC-3E7AA48EAEDF}" srcOrd="1" destOrd="0" parTransId="{DCA51D28-0269-4CA3-B8E6-AFC25A6E190A}" sibTransId="{2CFD64D5-5015-48C2-A794-A11C833152BC}"/>
    <dgm:cxn modelId="{005EAF6D-FC55-4806-9377-F95AD9CFBB4E}" type="presOf" srcId="{56E59F77-C568-4FB9-A3EC-3E7AA48EAEDF}" destId="{37B9C37B-E16C-4E5B-A121-796CE550738D}" srcOrd="0" destOrd="0" presId="urn:microsoft.com/office/officeart/2005/8/layout/list1"/>
    <dgm:cxn modelId="{0786E650-2DA6-474D-B92D-9C2B4D7969D5}" type="presOf" srcId="{A10C0622-ED09-47CE-ACA3-D3AC14F68C0C}" destId="{92EE6861-7D4E-40A3-B2B4-45B5EEB20AD8}" srcOrd="1" destOrd="0" presId="urn:microsoft.com/office/officeart/2005/8/layout/list1"/>
    <dgm:cxn modelId="{05E84175-F245-477B-8785-1CFE1AA6F91C}" type="presOf" srcId="{56E59F77-C568-4FB9-A3EC-3E7AA48EAEDF}" destId="{A411AD5A-0D2C-4B5F-BA93-BF18C12EC955}" srcOrd="1" destOrd="0" presId="urn:microsoft.com/office/officeart/2005/8/layout/list1"/>
    <dgm:cxn modelId="{62A6E7FE-D198-494B-977C-87A6C3F3D329}" type="presOf" srcId="{61FFC51B-35CA-4860-B84A-C92ADE9C1FAD}" destId="{2B622076-F570-47D4-BB95-606892DCC561}" srcOrd="0" destOrd="0" presId="urn:microsoft.com/office/officeart/2005/8/layout/list1"/>
    <dgm:cxn modelId="{94A10BEB-C02C-4EA5-98B6-844450A513BD}" type="presOf" srcId="{61FFC51B-35CA-4860-B84A-C92ADE9C1FAD}" destId="{3D1F2AA2-3578-4AAC-981E-6895653B5103}" srcOrd="1" destOrd="0" presId="urn:microsoft.com/office/officeart/2005/8/layout/list1"/>
    <dgm:cxn modelId="{19804C1D-7390-4318-8810-8A11CA39BBCE}" type="presOf" srcId="{A10C0622-ED09-47CE-ACA3-D3AC14F68C0C}" destId="{DC68D941-CDEA-404F-861A-81049C937743}" srcOrd="0" destOrd="0" presId="urn:microsoft.com/office/officeart/2005/8/layout/list1"/>
    <dgm:cxn modelId="{106ED6B2-65EA-4F59-80B0-ABA3711C0B3E}" type="presOf" srcId="{838E7B4C-D752-4473-83BE-28DCDE691B50}" destId="{37EA24A1-2967-45D7-A39D-463D648AC7FD}" srcOrd="1" destOrd="0" presId="urn:microsoft.com/office/officeart/2005/8/layout/list1"/>
    <dgm:cxn modelId="{31ACDD24-E24D-4723-822C-07E4A18DFDA6}" type="presOf" srcId="{838E7B4C-D752-4473-83BE-28DCDE691B50}" destId="{AF596537-F5D5-44CB-9979-6772EE3C2DAE}" srcOrd="0" destOrd="0" presId="urn:microsoft.com/office/officeart/2005/8/layout/list1"/>
    <dgm:cxn modelId="{CBA3DAB4-C7DE-44C8-81A9-6DD6F62E667E}" srcId="{F7A3AE67-BB7A-4B4B-9407-0FFCEB3051B0}" destId="{A10C0622-ED09-47CE-ACA3-D3AC14F68C0C}" srcOrd="2" destOrd="0" parTransId="{B59EEC91-5637-44EF-8CCC-741593607058}" sibTransId="{01BA75BF-A1A8-4153-BB22-244607CA0550}"/>
    <dgm:cxn modelId="{DEB3FE29-B1C8-426C-9597-63161D14C62A}" srcId="{F7A3AE67-BB7A-4B4B-9407-0FFCEB3051B0}" destId="{61FFC51B-35CA-4860-B84A-C92ADE9C1FAD}" srcOrd="0" destOrd="0" parTransId="{FD67C5B7-653C-41CF-A310-ED8AD75229AA}" sibTransId="{570AAEDA-4F6F-4857-A6C2-91D2E697272A}"/>
    <dgm:cxn modelId="{9DF39C96-0391-4508-8F18-73EB4225D329}" type="presOf" srcId="{F7A3AE67-BB7A-4B4B-9407-0FFCEB3051B0}" destId="{41C88312-08EE-4514-851E-9526DC2940B3}" srcOrd="0" destOrd="0" presId="urn:microsoft.com/office/officeart/2005/8/layout/list1"/>
    <dgm:cxn modelId="{DFE23C55-8D73-4243-9A2D-7D262ABE51A2}" srcId="{F7A3AE67-BB7A-4B4B-9407-0FFCEB3051B0}" destId="{838E7B4C-D752-4473-83BE-28DCDE691B50}" srcOrd="3" destOrd="0" parTransId="{FEAB0732-4938-44CB-9C07-3F6CBCBA9265}" sibTransId="{E5D6F5E8-B01B-49AA-AB19-C132C41045EC}"/>
    <dgm:cxn modelId="{2CF739D0-23B7-4FF4-99F2-F7F3F52308EB}" type="presParOf" srcId="{41C88312-08EE-4514-851E-9526DC2940B3}" destId="{5291981F-4EDA-4102-9679-DA7D863F3C1A}" srcOrd="0" destOrd="0" presId="urn:microsoft.com/office/officeart/2005/8/layout/list1"/>
    <dgm:cxn modelId="{7B88F977-D556-46CB-9BBF-E3A354E16BE0}" type="presParOf" srcId="{5291981F-4EDA-4102-9679-DA7D863F3C1A}" destId="{2B622076-F570-47D4-BB95-606892DCC561}" srcOrd="0" destOrd="0" presId="urn:microsoft.com/office/officeart/2005/8/layout/list1"/>
    <dgm:cxn modelId="{3FC49588-1826-4888-B8F4-3BC0F0222D45}" type="presParOf" srcId="{5291981F-4EDA-4102-9679-DA7D863F3C1A}" destId="{3D1F2AA2-3578-4AAC-981E-6895653B5103}" srcOrd="1" destOrd="0" presId="urn:microsoft.com/office/officeart/2005/8/layout/list1"/>
    <dgm:cxn modelId="{457EF51C-BB21-469B-8245-FF61430C42EA}" type="presParOf" srcId="{41C88312-08EE-4514-851E-9526DC2940B3}" destId="{3BB4B484-35BD-4633-A7F4-65A63E9340CB}" srcOrd="1" destOrd="0" presId="urn:microsoft.com/office/officeart/2005/8/layout/list1"/>
    <dgm:cxn modelId="{E8EFD17E-CFC9-4E4C-9B9A-5194A275BD0B}" type="presParOf" srcId="{41C88312-08EE-4514-851E-9526DC2940B3}" destId="{EC1D002A-C812-4EC8-A9D6-5601ECA3CE71}" srcOrd="2" destOrd="0" presId="urn:microsoft.com/office/officeart/2005/8/layout/list1"/>
    <dgm:cxn modelId="{D877DF9D-7442-48F6-A4A7-FF4E416AE5C5}" type="presParOf" srcId="{41C88312-08EE-4514-851E-9526DC2940B3}" destId="{AE600A11-7F83-4838-83F1-42AD5E56FB37}" srcOrd="3" destOrd="0" presId="urn:microsoft.com/office/officeart/2005/8/layout/list1"/>
    <dgm:cxn modelId="{13F981E3-F51B-4AF0-AB4B-3CFDE953FDC4}" type="presParOf" srcId="{41C88312-08EE-4514-851E-9526DC2940B3}" destId="{8BC7909C-E7B4-4C33-B4EB-7F4DF6D50206}" srcOrd="4" destOrd="0" presId="urn:microsoft.com/office/officeart/2005/8/layout/list1"/>
    <dgm:cxn modelId="{CC7D30A1-5DAE-416B-A94C-63AA8F3D40F4}" type="presParOf" srcId="{8BC7909C-E7B4-4C33-B4EB-7F4DF6D50206}" destId="{37B9C37B-E16C-4E5B-A121-796CE550738D}" srcOrd="0" destOrd="0" presId="urn:microsoft.com/office/officeart/2005/8/layout/list1"/>
    <dgm:cxn modelId="{FECCDFCB-B692-47E0-921F-30AD5213077D}" type="presParOf" srcId="{8BC7909C-E7B4-4C33-B4EB-7F4DF6D50206}" destId="{A411AD5A-0D2C-4B5F-BA93-BF18C12EC955}" srcOrd="1" destOrd="0" presId="urn:microsoft.com/office/officeart/2005/8/layout/list1"/>
    <dgm:cxn modelId="{AB8E6F84-F2D6-4C75-A98B-B2D91DD756E4}" type="presParOf" srcId="{41C88312-08EE-4514-851E-9526DC2940B3}" destId="{3FE0FF97-E06A-4175-A450-159AF24C6695}" srcOrd="5" destOrd="0" presId="urn:microsoft.com/office/officeart/2005/8/layout/list1"/>
    <dgm:cxn modelId="{04176018-EBF0-4022-B8FB-2631021D8047}" type="presParOf" srcId="{41C88312-08EE-4514-851E-9526DC2940B3}" destId="{55A59859-F971-48C5-9BFA-3960A9100A6C}" srcOrd="6" destOrd="0" presId="urn:microsoft.com/office/officeart/2005/8/layout/list1"/>
    <dgm:cxn modelId="{FACA7D50-0143-4FD2-ACA1-41E371FDF98F}" type="presParOf" srcId="{41C88312-08EE-4514-851E-9526DC2940B3}" destId="{F63A2EED-C747-4019-9049-B435D967565E}" srcOrd="7" destOrd="0" presId="urn:microsoft.com/office/officeart/2005/8/layout/list1"/>
    <dgm:cxn modelId="{AF152DAA-54CD-4949-8E38-058930E865F8}" type="presParOf" srcId="{41C88312-08EE-4514-851E-9526DC2940B3}" destId="{22A253FE-80FD-4DBF-A73F-369B43715C0D}" srcOrd="8" destOrd="0" presId="urn:microsoft.com/office/officeart/2005/8/layout/list1"/>
    <dgm:cxn modelId="{12E73B1A-2667-4975-83DF-B56AA2684F95}" type="presParOf" srcId="{22A253FE-80FD-4DBF-A73F-369B43715C0D}" destId="{DC68D941-CDEA-404F-861A-81049C937743}" srcOrd="0" destOrd="0" presId="urn:microsoft.com/office/officeart/2005/8/layout/list1"/>
    <dgm:cxn modelId="{D76203C6-3A37-409C-AACC-58841A9232AC}" type="presParOf" srcId="{22A253FE-80FD-4DBF-A73F-369B43715C0D}" destId="{92EE6861-7D4E-40A3-B2B4-45B5EEB20AD8}" srcOrd="1" destOrd="0" presId="urn:microsoft.com/office/officeart/2005/8/layout/list1"/>
    <dgm:cxn modelId="{A4D57974-873F-41A3-8B36-BB77A518308C}" type="presParOf" srcId="{41C88312-08EE-4514-851E-9526DC2940B3}" destId="{7C7248E9-1238-4D52-9B25-29F7E89703B7}" srcOrd="9" destOrd="0" presId="urn:microsoft.com/office/officeart/2005/8/layout/list1"/>
    <dgm:cxn modelId="{4B224BF4-F0DD-4F4E-8502-AD63A30F8ED3}" type="presParOf" srcId="{41C88312-08EE-4514-851E-9526DC2940B3}" destId="{D6FBA17B-07C5-43DA-9787-BE02ED65581E}" srcOrd="10" destOrd="0" presId="urn:microsoft.com/office/officeart/2005/8/layout/list1"/>
    <dgm:cxn modelId="{BCA11768-5F55-4049-B6BB-238BC3CB12BB}" type="presParOf" srcId="{41C88312-08EE-4514-851E-9526DC2940B3}" destId="{AA6A09F6-9FFB-4808-B797-2DA7DE071C12}" srcOrd="11" destOrd="0" presId="urn:microsoft.com/office/officeart/2005/8/layout/list1"/>
    <dgm:cxn modelId="{7AEB32B4-7C7C-43D7-875A-63A9E7FE966C}" type="presParOf" srcId="{41C88312-08EE-4514-851E-9526DC2940B3}" destId="{E317AD75-1CF4-4A41-91D3-45FC2DA9743E}" srcOrd="12" destOrd="0" presId="urn:microsoft.com/office/officeart/2005/8/layout/list1"/>
    <dgm:cxn modelId="{482810CE-B1F3-4ABD-9574-6EF03923611F}" type="presParOf" srcId="{E317AD75-1CF4-4A41-91D3-45FC2DA9743E}" destId="{AF596537-F5D5-44CB-9979-6772EE3C2DAE}" srcOrd="0" destOrd="0" presId="urn:microsoft.com/office/officeart/2005/8/layout/list1"/>
    <dgm:cxn modelId="{80384E18-90AD-4AC2-A89C-D727A1A9E896}" type="presParOf" srcId="{E317AD75-1CF4-4A41-91D3-45FC2DA9743E}" destId="{37EA24A1-2967-45D7-A39D-463D648AC7FD}" srcOrd="1" destOrd="0" presId="urn:microsoft.com/office/officeart/2005/8/layout/list1"/>
    <dgm:cxn modelId="{177231E2-0C3C-4298-A2EF-FE425BA59731}" type="presParOf" srcId="{41C88312-08EE-4514-851E-9526DC2940B3}" destId="{0080541A-708F-48BD-A724-7F2C95F2A4F3}" srcOrd="13" destOrd="0" presId="urn:microsoft.com/office/officeart/2005/8/layout/list1"/>
    <dgm:cxn modelId="{8B1F9465-EA51-4A1F-B929-0AFBE5905C53}" type="presParOf" srcId="{41C88312-08EE-4514-851E-9526DC2940B3}" destId="{9DFE3310-5BF9-43F6-81D1-D50F0665454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80C66C-B4C7-4AF8-8CEC-37AB22C02537}" type="doc">
      <dgm:prSet loTypeId="urn:microsoft.com/office/officeart/2005/8/layout/cycle4#1" loCatId="matrix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4BACFCB1-7018-4222-A93A-4CF135EA9D93}">
      <dgm:prSet phldrT="[Texte]"/>
      <dgm:spPr>
        <a:solidFill>
          <a:srgbClr val="00B050"/>
        </a:solidFill>
      </dgm:spPr>
      <dgm:t>
        <a:bodyPr/>
        <a:lstStyle/>
        <a:p>
          <a:r>
            <a:rPr lang="fr-FR" dirty="0"/>
            <a:t>Pôle de la CONCEPTION de l’enseignement</a:t>
          </a:r>
        </a:p>
      </dgm:t>
    </dgm:pt>
    <dgm:pt modelId="{F95AA407-F34C-4F6D-B37C-95A9044C4D15}" type="parTrans" cxnId="{F2CD6840-AEC3-42C3-90C7-D0DD52DEAB5B}">
      <dgm:prSet/>
      <dgm:spPr/>
      <dgm:t>
        <a:bodyPr/>
        <a:lstStyle/>
        <a:p>
          <a:endParaRPr lang="fr-FR"/>
        </a:p>
      </dgm:t>
    </dgm:pt>
    <dgm:pt modelId="{18E59CFF-E9EA-45E5-A424-6F4656F9819B}" type="sibTrans" cxnId="{F2CD6840-AEC3-42C3-90C7-D0DD52DEAB5B}">
      <dgm:prSet/>
      <dgm:spPr/>
      <dgm:t>
        <a:bodyPr/>
        <a:lstStyle/>
        <a:p>
          <a:endParaRPr lang="fr-FR"/>
        </a:p>
      </dgm:t>
    </dgm:pt>
    <dgm:pt modelId="{FD2B67ED-574D-40E3-A505-3CDAE3915DE1}">
      <dgm:prSet phldrT="[Texte]" custT="1"/>
      <dgm:spPr/>
      <dgm:t>
        <a:bodyPr/>
        <a:lstStyle/>
        <a:p>
          <a:r>
            <a:rPr lang="fr-FR" sz="1000" b="1" dirty="0">
              <a:solidFill>
                <a:srgbClr val="00B050"/>
              </a:solidFill>
            </a:rPr>
            <a:t>P.1  </a:t>
          </a:r>
          <a:r>
            <a:rPr lang="fr-FR" sz="1000" dirty="0">
              <a:solidFill>
                <a:srgbClr val="00B050"/>
              </a:solidFill>
            </a:rPr>
            <a:t> Maîtriser les savoirs disciplinaires et leur didactique</a:t>
          </a:r>
        </a:p>
      </dgm:t>
    </dgm:pt>
    <dgm:pt modelId="{84F4411C-9D69-4EAC-A3BC-9FB666DB32E4}" type="parTrans" cxnId="{9AA4571F-BA12-40E3-98EF-5CB624F090F4}">
      <dgm:prSet/>
      <dgm:spPr/>
      <dgm:t>
        <a:bodyPr/>
        <a:lstStyle/>
        <a:p>
          <a:endParaRPr lang="fr-FR"/>
        </a:p>
      </dgm:t>
    </dgm:pt>
    <dgm:pt modelId="{614812E3-08FB-4B8F-9B20-F60DA692C67B}" type="sibTrans" cxnId="{9AA4571F-BA12-40E3-98EF-5CB624F090F4}">
      <dgm:prSet/>
      <dgm:spPr/>
      <dgm:t>
        <a:bodyPr/>
        <a:lstStyle/>
        <a:p>
          <a:endParaRPr lang="fr-FR"/>
        </a:p>
      </dgm:t>
    </dgm:pt>
    <dgm:pt modelId="{3D35F55F-7705-4E4A-8858-E5F2C32C49B2}">
      <dgm:prSet phldrT="[Texte]"/>
      <dgm:spPr>
        <a:solidFill>
          <a:srgbClr val="0070C0"/>
        </a:solidFill>
      </dgm:spPr>
      <dgm:t>
        <a:bodyPr/>
        <a:lstStyle/>
        <a:p>
          <a:r>
            <a:rPr lang="fr-FR" dirty="0"/>
            <a:t>Pôle de la CONDUITE de l’enseignement</a:t>
          </a:r>
        </a:p>
      </dgm:t>
    </dgm:pt>
    <dgm:pt modelId="{61506C9E-8D01-4983-BEEC-D58C814CF60B}" type="parTrans" cxnId="{18E759F2-21CC-48CF-A0FA-3ED6804B4C44}">
      <dgm:prSet/>
      <dgm:spPr/>
      <dgm:t>
        <a:bodyPr/>
        <a:lstStyle/>
        <a:p>
          <a:endParaRPr lang="fr-FR"/>
        </a:p>
      </dgm:t>
    </dgm:pt>
    <dgm:pt modelId="{CEBEE0CA-6C64-470E-B4E5-2897CF9B38D9}" type="sibTrans" cxnId="{18E759F2-21CC-48CF-A0FA-3ED6804B4C44}">
      <dgm:prSet/>
      <dgm:spPr/>
      <dgm:t>
        <a:bodyPr/>
        <a:lstStyle/>
        <a:p>
          <a:endParaRPr lang="fr-FR"/>
        </a:p>
      </dgm:t>
    </dgm:pt>
    <dgm:pt modelId="{0B9A9B88-4175-4C50-9EC8-951A412F278C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dirty="0"/>
            <a:t>Pôle de la POSTURE professionnelle</a:t>
          </a:r>
        </a:p>
      </dgm:t>
    </dgm:pt>
    <dgm:pt modelId="{A3EC38A3-ADCF-46B1-92EB-EAE8EA0C4B3F}" type="parTrans" cxnId="{CC743A13-634E-4190-BF97-7A2BA655EEB4}">
      <dgm:prSet/>
      <dgm:spPr/>
      <dgm:t>
        <a:bodyPr/>
        <a:lstStyle/>
        <a:p>
          <a:endParaRPr lang="fr-FR"/>
        </a:p>
      </dgm:t>
    </dgm:pt>
    <dgm:pt modelId="{445BC765-5CA4-43C2-BA52-0198B9C287A1}" type="sibTrans" cxnId="{CC743A13-634E-4190-BF97-7A2BA655EEB4}">
      <dgm:prSet/>
      <dgm:spPr/>
      <dgm:t>
        <a:bodyPr/>
        <a:lstStyle/>
        <a:p>
          <a:endParaRPr lang="fr-FR"/>
        </a:p>
      </dgm:t>
    </dgm:pt>
    <dgm:pt modelId="{32E7105C-CF05-4406-8436-FED4CDF55E76}">
      <dgm:prSet phldrT="[Texte]"/>
      <dgm:spPr/>
      <dgm:t>
        <a:bodyPr/>
        <a:lstStyle/>
        <a:p>
          <a:r>
            <a:rPr lang="fr-FR" b="1" dirty="0"/>
            <a:t>CC1 </a:t>
          </a:r>
          <a:r>
            <a:rPr lang="fr-FR" dirty="0"/>
            <a:t>Faire partager les valeurs de la République</a:t>
          </a:r>
        </a:p>
      </dgm:t>
    </dgm:pt>
    <dgm:pt modelId="{B8482EAE-D3B9-4E7C-B3D1-699BBCDD422F}" type="parTrans" cxnId="{34626ABE-16A7-42AD-A569-A069EC965819}">
      <dgm:prSet/>
      <dgm:spPr/>
      <dgm:t>
        <a:bodyPr/>
        <a:lstStyle/>
        <a:p>
          <a:endParaRPr lang="fr-FR"/>
        </a:p>
      </dgm:t>
    </dgm:pt>
    <dgm:pt modelId="{96F7A8DE-5732-4BDD-BC81-45B7B070979F}" type="sibTrans" cxnId="{34626ABE-16A7-42AD-A569-A069EC965819}">
      <dgm:prSet/>
      <dgm:spPr/>
      <dgm:t>
        <a:bodyPr/>
        <a:lstStyle/>
        <a:p>
          <a:endParaRPr lang="fr-FR"/>
        </a:p>
      </dgm:t>
    </dgm:pt>
    <dgm:pt modelId="{E9718687-F158-4E28-B932-E3F65119524C}">
      <dgm:prSet phldrT="[Texte]"/>
      <dgm:spPr>
        <a:solidFill>
          <a:srgbClr val="FF0000"/>
        </a:solidFill>
      </dgm:spPr>
      <dgm:t>
        <a:bodyPr/>
        <a:lstStyle/>
        <a:p>
          <a:r>
            <a:rPr lang="fr-FR" dirty="0"/>
            <a:t>Pôle de l’ENGAGEMENT au sein de la communauté éducative</a:t>
          </a:r>
        </a:p>
      </dgm:t>
    </dgm:pt>
    <dgm:pt modelId="{DB0A4236-7D5D-4BB0-B15D-B1C2EEDD19BD}" type="parTrans" cxnId="{4E0D0F00-4BF9-47AB-8EF0-8841FCED00D0}">
      <dgm:prSet/>
      <dgm:spPr/>
      <dgm:t>
        <a:bodyPr/>
        <a:lstStyle/>
        <a:p>
          <a:endParaRPr lang="fr-FR"/>
        </a:p>
      </dgm:t>
    </dgm:pt>
    <dgm:pt modelId="{F5966C3F-7672-47B9-B4BF-4CD8D8BCD606}" type="sibTrans" cxnId="{4E0D0F00-4BF9-47AB-8EF0-8841FCED00D0}">
      <dgm:prSet/>
      <dgm:spPr/>
      <dgm:t>
        <a:bodyPr/>
        <a:lstStyle/>
        <a:p>
          <a:endParaRPr lang="fr-FR"/>
        </a:p>
      </dgm:t>
    </dgm:pt>
    <dgm:pt modelId="{E111EF76-178E-48E3-AEAA-F0D234424458}">
      <dgm:prSet phldrT="[Texte]" custT="1"/>
      <dgm:spPr/>
      <dgm:t>
        <a:bodyPr/>
        <a:lstStyle/>
        <a:p>
          <a:r>
            <a:rPr lang="fr-FR" sz="1000" b="1" dirty="0">
              <a:solidFill>
                <a:srgbClr val="FF0000"/>
              </a:solidFill>
            </a:rPr>
            <a:t>CC5  </a:t>
          </a:r>
          <a:r>
            <a:rPr lang="fr-FR" sz="1000" dirty="0">
              <a:solidFill>
                <a:srgbClr val="FF0000"/>
              </a:solidFill>
            </a:rPr>
            <a:t>Accompagner les élèves dans leur parcours de formation</a:t>
          </a:r>
        </a:p>
      </dgm:t>
    </dgm:pt>
    <dgm:pt modelId="{C121B8E4-A679-43BC-9D9B-0686B9A4C210}" type="parTrans" cxnId="{1DA2CAF3-1F8E-4521-BF60-B0FFAC019325}">
      <dgm:prSet/>
      <dgm:spPr/>
      <dgm:t>
        <a:bodyPr/>
        <a:lstStyle/>
        <a:p>
          <a:endParaRPr lang="fr-FR"/>
        </a:p>
      </dgm:t>
    </dgm:pt>
    <dgm:pt modelId="{8974E98B-7E43-45F2-AFA7-1CEE1EE38FD3}" type="sibTrans" cxnId="{1DA2CAF3-1F8E-4521-BF60-B0FFAC019325}">
      <dgm:prSet/>
      <dgm:spPr/>
      <dgm:t>
        <a:bodyPr/>
        <a:lstStyle/>
        <a:p>
          <a:endParaRPr lang="fr-FR"/>
        </a:p>
      </dgm:t>
    </dgm:pt>
    <dgm:pt modelId="{37AC47DE-C813-47DF-BDB4-F7A1C0D2C5C8}">
      <dgm:prSet custT="1"/>
      <dgm:spPr/>
      <dgm:t>
        <a:bodyPr/>
        <a:lstStyle/>
        <a:p>
          <a:r>
            <a:rPr lang="fr-FR" sz="1000" b="1" dirty="0">
              <a:solidFill>
                <a:srgbClr val="00B050"/>
              </a:solidFill>
            </a:rPr>
            <a:t>P.5  </a:t>
          </a:r>
          <a:r>
            <a:rPr lang="fr-FR" sz="1000" dirty="0">
              <a:solidFill>
                <a:srgbClr val="00B050"/>
              </a:solidFill>
            </a:rPr>
            <a:t> Évaluer les progrès et les acquisitions des élèves</a:t>
          </a:r>
        </a:p>
      </dgm:t>
    </dgm:pt>
    <dgm:pt modelId="{E850CA02-8D4D-46C7-8E45-B67CACE0F787}" type="parTrans" cxnId="{05128EA7-7EEB-429F-A663-7EC8995D15D0}">
      <dgm:prSet/>
      <dgm:spPr/>
      <dgm:t>
        <a:bodyPr/>
        <a:lstStyle/>
        <a:p>
          <a:endParaRPr lang="fr-FR"/>
        </a:p>
      </dgm:t>
    </dgm:pt>
    <dgm:pt modelId="{8BDA61B5-89E3-4815-8610-1F1907355AE4}" type="sibTrans" cxnId="{05128EA7-7EEB-429F-A663-7EC8995D15D0}">
      <dgm:prSet/>
      <dgm:spPr/>
      <dgm:t>
        <a:bodyPr/>
        <a:lstStyle/>
        <a:p>
          <a:endParaRPr lang="fr-FR"/>
        </a:p>
      </dgm:t>
    </dgm:pt>
    <dgm:pt modelId="{C0B40638-9CBF-4134-BD29-282DFF80FD5F}">
      <dgm:prSet custT="1"/>
      <dgm:spPr/>
      <dgm:t>
        <a:bodyPr/>
        <a:lstStyle/>
        <a:p>
          <a:r>
            <a:rPr lang="fr-FR" sz="1000" b="1" dirty="0">
              <a:solidFill>
                <a:srgbClr val="00B050"/>
              </a:solidFill>
            </a:rPr>
            <a:t>CC9 </a:t>
          </a:r>
          <a:r>
            <a:rPr lang="fr-FR" sz="1000" dirty="0">
              <a:solidFill>
                <a:srgbClr val="00B050"/>
              </a:solidFill>
            </a:rPr>
            <a:t>Intégrer les éléments de la culture numérique nécessaires à l'exercice de son métier</a:t>
          </a:r>
        </a:p>
      </dgm:t>
    </dgm:pt>
    <dgm:pt modelId="{3ED5E33F-93E5-403C-BA01-29F8258A7CDA}" type="parTrans" cxnId="{F5EEC8D5-FACB-4D0C-9E4A-78C696CF07AF}">
      <dgm:prSet/>
      <dgm:spPr/>
      <dgm:t>
        <a:bodyPr/>
        <a:lstStyle/>
        <a:p>
          <a:endParaRPr lang="fr-FR"/>
        </a:p>
      </dgm:t>
    </dgm:pt>
    <dgm:pt modelId="{8733D5B8-B5AF-48DD-B474-D37C4123957C}" type="sibTrans" cxnId="{F5EEC8D5-FACB-4D0C-9E4A-78C696CF07AF}">
      <dgm:prSet/>
      <dgm:spPr/>
      <dgm:t>
        <a:bodyPr/>
        <a:lstStyle/>
        <a:p>
          <a:endParaRPr lang="fr-FR"/>
        </a:p>
      </dgm:t>
    </dgm:pt>
    <dgm:pt modelId="{65BFAE1C-76D8-4C29-B564-551EE5BEB523}">
      <dgm:prSet custT="1"/>
      <dgm:spPr/>
      <dgm:t>
        <a:bodyPr/>
        <a:lstStyle/>
        <a:p>
          <a:r>
            <a:rPr lang="fr-FR" sz="1000" b="1" dirty="0">
              <a:solidFill>
                <a:srgbClr val="FF0000"/>
              </a:solidFill>
            </a:rPr>
            <a:t>CC7  </a:t>
          </a:r>
          <a:r>
            <a:rPr lang="fr-FR" sz="1000" dirty="0">
              <a:solidFill>
                <a:srgbClr val="FF0000"/>
              </a:solidFill>
            </a:rPr>
            <a:t>Maîtriser la langue française à des fins de communication</a:t>
          </a:r>
        </a:p>
      </dgm:t>
    </dgm:pt>
    <dgm:pt modelId="{8D1B36AF-3AF9-44A1-985C-1B0926095566}" type="parTrans" cxnId="{7785C19F-F5D3-4572-AE31-8C7474C7E612}">
      <dgm:prSet/>
      <dgm:spPr/>
      <dgm:t>
        <a:bodyPr/>
        <a:lstStyle/>
        <a:p>
          <a:endParaRPr lang="fr-FR"/>
        </a:p>
      </dgm:t>
    </dgm:pt>
    <dgm:pt modelId="{00B5AF59-C6F4-4F06-9083-899D00EA6320}" type="sibTrans" cxnId="{7785C19F-F5D3-4572-AE31-8C7474C7E612}">
      <dgm:prSet/>
      <dgm:spPr/>
      <dgm:t>
        <a:bodyPr/>
        <a:lstStyle/>
        <a:p>
          <a:endParaRPr lang="fr-FR"/>
        </a:p>
      </dgm:t>
    </dgm:pt>
    <dgm:pt modelId="{60A98429-D353-4BDE-B548-52352E3EE624}">
      <dgm:prSet custT="1"/>
      <dgm:spPr/>
      <dgm:t>
        <a:bodyPr/>
        <a:lstStyle/>
        <a:p>
          <a:r>
            <a:rPr lang="fr-FR" sz="1000" b="1" dirty="0">
              <a:solidFill>
                <a:srgbClr val="FF0000"/>
              </a:solidFill>
            </a:rPr>
            <a:t>CC10  </a:t>
          </a:r>
          <a:r>
            <a:rPr lang="fr-FR" sz="1000" dirty="0">
              <a:solidFill>
                <a:srgbClr val="FF0000"/>
              </a:solidFill>
            </a:rPr>
            <a:t>Coopérer au sein d'une équipe</a:t>
          </a:r>
        </a:p>
      </dgm:t>
    </dgm:pt>
    <dgm:pt modelId="{A0036C1F-31DB-4B3E-A2E9-CE6F7946E3A4}" type="parTrans" cxnId="{CA4FB6F5-6CA8-42AB-B932-66240D90822C}">
      <dgm:prSet/>
      <dgm:spPr/>
      <dgm:t>
        <a:bodyPr/>
        <a:lstStyle/>
        <a:p>
          <a:endParaRPr lang="fr-FR"/>
        </a:p>
      </dgm:t>
    </dgm:pt>
    <dgm:pt modelId="{38A2E788-32D6-41EA-B302-64AD087A9022}" type="sibTrans" cxnId="{CA4FB6F5-6CA8-42AB-B932-66240D90822C}">
      <dgm:prSet/>
      <dgm:spPr/>
      <dgm:t>
        <a:bodyPr/>
        <a:lstStyle/>
        <a:p>
          <a:endParaRPr lang="fr-FR"/>
        </a:p>
      </dgm:t>
    </dgm:pt>
    <dgm:pt modelId="{CE3BFFE0-3720-416F-B294-A6CF435133D7}">
      <dgm:prSet custT="1"/>
      <dgm:spPr/>
      <dgm:t>
        <a:bodyPr/>
        <a:lstStyle/>
        <a:p>
          <a:r>
            <a:rPr lang="fr-FR" sz="1000" b="1" dirty="0">
              <a:solidFill>
                <a:srgbClr val="FF0000"/>
              </a:solidFill>
            </a:rPr>
            <a:t>CC 11  </a:t>
          </a:r>
          <a:r>
            <a:rPr lang="fr-FR" sz="1000" dirty="0">
              <a:solidFill>
                <a:srgbClr val="FF0000"/>
              </a:solidFill>
            </a:rPr>
            <a:t>Contribuer à l'action de la communauté éducative</a:t>
          </a:r>
        </a:p>
      </dgm:t>
    </dgm:pt>
    <dgm:pt modelId="{4F55B367-8560-493D-922A-E5E54ABF99BE}" type="parTrans" cxnId="{83305487-E77C-4336-A90F-AB23279DD750}">
      <dgm:prSet/>
      <dgm:spPr/>
      <dgm:t>
        <a:bodyPr/>
        <a:lstStyle/>
        <a:p>
          <a:endParaRPr lang="fr-FR"/>
        </a:p>
      </dgm:t>
    </dgm:pt>
    <dgm:pt modelId="{9104CB82-08CD-478D-8DEE-10AD83F0C862}" type="sibTrans" cxnId="{83305487-E77C-4336-A90F-AB23279DD750}">
      <dgm:prSet/>
      <dgm:spPr/>
      <dgm:t>
        <a:bodyPr/>
        <a:lstStyle/>
        <a:p>
          <a:endParaRPr lang="fr-FR"/>
        </a:p>
      </dgm:t>
    </dgm:pt>
    <dgm:pt modelId="{134F318F-DA32-4A48-AC66-DA0C5CEF1EC1}">
      <dgm:prSet custT="1"/>
      <dgm:spPr/>
      <dgm:t>
        <a:bodyPr/>
        <a:lstStyle/>
        <a:p>
          <a:r>
            <a:rPr lang="fr-FR" sz="1000" b="1" dirty="0">
              <a:solidFill>
                <a:srgbClr val="FF0000"/>
              </a:solidFill>
            </a:rPr>
            <a:t>CC12/13  </a:t>
          </a:r>
          <a:r>
            <a:rPr lang="fr-FR" sz="1000" dirty="0">
              <a:solidFill>
                <a:srgbClr val="FF0000"/>
              </a:solidFill>
            </a:rPr>
            <a:t>Coopérer avec les parents d'élèves, avec les partenaires de l’école</a:t>
          </a:r>
        </a:p>
      </dgm:t>
    </dgm:pt>
    <dgm:pt modelId="{711421D4-916A-4C0A-951D-F9473D1E5480}" type="parTrans" cxnId="{2213F9DB-0E9F-4292-A62B-C63E96340A48}">
      <dgm:prSet/>
      <dgm:spPr/>
      <dgm:t>
        <a:bodyPr/>
        <a:lstStyle/>
        <a:p>
          <a:endParaRPr lang="fr-FR"/>
        </a:p>
      </dgm:t>
    </dgm:pt>
    <dgm:pt modelId="{7631F2F5-CC03-425B-9A4A-A1DDBDB9FC0C}" type="sibTrans" cxnId="{2213F9DB-0E9F-4292-A62B-C63E96340A48}">
      <dgm:prSet/>
      <dgm:spPr/>
      <dgm:t>
        <a:bodyPr/>
        <a:lstStyle/>
        <a:p>
          <a:endParaRPr lang="fr-FR"/>
        </a:p>
      </dgm:t>
    </dgm:pt>
    <dgm:pt modelId="{A3289C20-847A-4493-AFE8-45DC0722D6D8}">
      <dgm:prSet/>
      <dgm:spPr/>
      <dgm:t>
        <a:bodyPr/>
        <a:lstStyle/>
        <a:p>
          <a:r>
            <a:rPr lang="fr-FR" b="1" dirty="0"/>
            <a:t>CC2  </a:t>
          </a:r>
          <a:r>
            <a:rPr lang="fr-FR" dirty="0"/>
            <a:t>Inscrire son action dans le cadre des principes fondamentaux du système éducatif et dans le cadre réglementaire de l'école</a:t>
          </a:r>
        </a:p>
      </dgm:t>
    </dgm:pt>
    <dgm:pt modelId="{DF801FA1-A3EB-457E-B216-96280E3D6B9D}" type="parTrans" cxnId="{2A6DCB07-09D9-4C5A-AD61-E8E943593EC2}">
      <dgm:prSet/>
      <dgm:spPr/>
      <dgm:t>
        <a:bodyPr/>
        <a:lstStyle/>
        <a:p>
          <a:endParaRPr lang="fr-FR"/>
        </a:p>
      </dgm:t>
    </dgm:pt>
    <dgm:pt modelId="{104BB8D1-13D9-41BF-90C1-81734D15D7A4}" type="sibTrans" cxnId="{2A6DCB07-09D9-4C5A-AD61-E8E943593EC2}">
      <dgm:prSet/>
      <dgm:spPr/>
      <dgm:t>
        <a:bodyPr/>
        <a:lstStyle/>
        <a:p>
          <a:endParaRPr lang="fr-FR"/>
        </a:p>
      </dgm:t>
    </dgm:pt>
    <dgm:pt modelId="{19F578B9-91A4-4BCA-B527-7697E1ED80FA}">
      <dgm:prSet/>
      <dgm:spPr/>
      <dgm:t>
        <a:bodyPr/>
        <a:lstStyle/>
        <a:p>
          <a:r>
            <a:rPr lang="fr-FR" b="1" dirty="0"/>
            <a:t>CC6  </a:t>
          </a:r>
          <a:r>
            <a:rPr lang="fr-FR" dirty="0"/>
            <a:t>Agir en éducateur responsable et selon des principes éthiques</a:t>
          </a:r>
        </a:p>
      </dgm:t>
    </dgm:pt>
    <dgm:pt modelId="{91D28C2D-71E6-4B6B-9ADA-06D2CA890D6B}" type="parTrans" cxnId="{834D0951-7B76-450D-9E3F-1B0C53AD677E}">
      <dgm:prSet/>
      <dgm:spPr/>
      <dgm:t>
        <a:bodyPr/>
        <a:lstStyle/>
        <a:p>
          <a:endParaRPr lang="fr-FR"/>
        </a:p>
      </dgm:t>
    </dgm:pt>
    <dgm:pt modelId="{8FF6C0E1-B9A5-466C-AAC7-2CCFCDE7192A}" type="sibTrans" cxnId="{834D0951-7B76-450D-9E3F-1B0C53AD677E}">
      <dgm:prSet/>
      <dgm:spPr/>
      <dgm:t>
        <a:bodyPr/>
        <a:lstStyle/>
        <a:p>
          <a:endParaRPr lang="fr-FR"/>
        </a:p>
      </dgm:t>
    </dgm:pt>
    <dgm:pt modelId="{22F18535-F591-4AEA-96D3-88BBB5CE744A}">
      <dgm:prSet/>
      <dgm:spPr/>
      <dgm:t>
        <a:bodyPr/>
        <a:lstStyle/>
        <a:p>
          <a:r>
            <a:rPr lang="fr-FR" b="1" dirty="0"/>
            <a:t>CC14 </a:t>
          </a:r>
          <a:r>
            <a:rPr lang="fr-FR" dirty="0"/>
            <a:t>S'engager dans une démarche individuelle et collective de développement professionnel</a:t>
          </a:r>
        </a:p>
      </dgm:t>
    </dgm:pt>
    <dgm:pt modelId="{2C9ACA6B-E7D6-4F58-9D3A-BAE4A755B22F}" type="parTrans" cxnId="{6266749D-F0ED-443C-A7FC-AC4EE3A901B8}">
      <dgm:prSet/>
      <dgm:spPr/>
      <dgm:t>
        <a:bodyPr/>
        <a:lstStyle/>
        <a:p>
          <a:endParaRPr lang="fr-FR"/>
        </a:p>
      </dgm:t>
    </dgm:pt>
    <dgm:pt modelId="{B9652AF6-12CD-4C6C-BE91-2467A25DEE5E}" type="sibTrans" cxnId="{6266749D-F0ED-443C-A7FC-AC4EE3A901B8}">
      <dgm:prSet/>
      <dgm:spPr/>
      <dgm:t>
        <a:bodyPr/>
        <a:lstStyle/>
        <a:p>
          <a:endParaRPr lang="fr-FR"/>
        </a:p>
      </dgm:t>
    </dgm:pt>
    <dgm:pt modelId="{6E16FF1F-608B-408A-95E6-30B09FF7280D}">
      <dgm:prSet custT="1"/>
      <dgm:spPr/>
      <dgm:t>
        <a:bodyPr/>
        <a:lstStyle/>
        <a:p>
          <a:r>
            <a:rPr lang="fr-FR" sz="1000" b="1" dirty="0">
              <a:solidFill>
                <a:srgbClr val="00B050"/>
              </a:solidFill>
            </a:rPr>
            <a:t>P.3  </a:t>
          </a:r>
          <a:r>
            <a:rPr lang="fr-FR" sz="1000" dirty="0">
              <a:solidFill>
                <a:srgbClr val="00B050"/>
              </a:solidFill>
            </a:rPr>
            <a:t> Construire, mettre en œuvre et animer des situations d'enseignement et d'apprentissage prenant en compte la diversité des élèves</a:t>
          </a:r>
        </a:p>
      </dgm:t>
    </dgm:pt>
    <dgm:pt modelId="{E3601AE8-3894-42F6-8BE8-38D687C3F90F}" type="sibTrans" cxnId="{A396C579-AB47-4AEB-9BAD-054B76CFFF4A}">
      <dgm:prSet/>
      <dgm:spPr/>
      <dgm:t>
        <a:bodyPr/>
        <a:lstStyle/>
        <a:p>
          <a:endParaRPr lang="fr-FR"/>
        </a:p>
      </dgm:t>
    </dgm:pt>
    <dgm:pt modelId="{BCD9E793-2540-41E7-A2C4-733AA889EB15}" type="parTrans" cxnId="{A396C579-AB47-4AEB-9BAD-054B76CFFF4A}">
      <dgm:prSet/>
      <dgm:spPr/>
      <dgm:t>
        <a:bodyPr/>
        <a:lstStyle/>
        <a:p>
          <a:endParaRPr lang="fr-FR"/>
        </a:p>
      </dgm:t>
    </dgm:pt>
    <dgm:pt modelId="{6CA7159A-BE11-4D5C-AF24-64A3E33F5658}">
      <dgm:prSet phldrT="[Texte]" custT="1"/>
      <dgm:spPr/>
      <dgm:t>
        <a:bodyPr/>
        <a:lstStyle/>
        <a:p>
          <a:r>
            <a:rPr lang="fr-FR" sz="1000" b="1" dirty="0">
              <a:solidFill>
                <a:srgbClr val="0070C0"/>
              </a:solidFill>
            </a:rPr>
            <a:t>P.2  </a:t>
          </a:r>
          <a:r>
            <a:rPr lang="fr-FR" sz="1000" dirty="0">
              <a:solidFill>
                <a:srgbClr val="0070C0"/>
              </a:solidFill>
            </a:rPr>
            <a:t> Maîtriser la langue française dans le cadre de son enseignement</a:t>
          </a:r>
        </a:p>
      </dgm:t>
    </dgm:pt>
    <dgm:pt modelId="{C766C4B4-7BFB-46C4-A411-5A97DE266E70}" type="sibTrans" cxnId="{78868BCD-696E-4F64-B708-332AFDF0C495}">
      <dgm:prSet/>
      <dgm:spPr/>
      <dgm:t>
        <a:bodyPr/>
        <a:lstStyle/>
        <a:p>
          <a:endParaRPr lang="fr-FR"/>
        </a:p>
      </dgm:t>
    </dgm:pt>
    <dgm:pt modelId="{14ADD960-8F39-46D1-87C1-809A9D32A688}" type="parTrans" cxnId="{78868BCD-696E-4F64-B708-332AFDF0C495}">
      <dgm:prSet/>
      <dgm:spPr/>
      <dgm:t>
        <a:bodyPr/>
        <a:lstStyle/>
        <a:p>
          <a:endParaRPr lang="fr-FR"/>
        </a:p>
      </dgm:t>
    </dgm:pt>
    <dgm:pt modelId="{2B5E0C47-24C8-4369-A51B-FF4BD660B335}">
      <dgm:prSet custT="1"/>
      <dgm:spPr/>
      <dgm:t>
        <a:bodyPr/>
        <a:lstStyle/>
        <a:p>
          <a:r>
            <a:rPr lang="fr-FR" sz="1100" b="1" dirty="0">
              <a:solidFill>
                <a:srgbClr val="0070C0"/>
              </a:solidFill>
            </a:rPr>
            <a:t>P.4   Organiser et assurer un mode de fonctionnement du groupe favorisant l'apprentissage et la socialisation des élèves</a:t>
          </a:r>
        </a:p>
      </dgm:t>
    </dgm:pt>
    <dgm:pt modelId="{5BF939A1-EC9D-42B5-8CF7-FB90512C3D3D}" type="sibTrans" cxnId="{6C4077EC-9EBA-4F50-957C-99855EEBCF78}">
      <dgm:prSet/>
      <dgm:spPr/>
      <dgm:t>
        <a:bodyPr/>
        <a:lstStyle/>
        <a:p>
          <a:endParaRPr lang="fr-FR"/>
        </a:p>
      </dgm:t>
    </dgm:pt>
    <dgm:pt modelId="{E1243DA9-3B39-4E56-BE4C-70C9C9468096}" type="parTrans" cxnId="{6C4077EC-9EBA-4F50-957C-99855EEBCF78}">
      <dgm:prSet/>
      <dgm:spPr/>
      <dgm:t>
        <a:bodyPr/>
        <a:lstStyle/>
        <a:p>
          <a:endParaRPr lang="fr-FR"/>
        </a:p>
      </dgm:t>
    </dgm:pt>
    <dgm:pt modelId="{C3281D20-AC38-416F-9728-64CF9EA268DB}">
      <dgm:prSet custT="1"/>
      <dgm:spPr/>
      <dgm:t>
        <a:bodyPr/>
        <a:lstStyle/>
        <a:p>
          <a:r>
            <a:rPr lang="fr-FR" sz="1000" b="1" dirty="0">
              <a:solidFill>
                <a:srgbClr val="0070C0"/>
              </a:solidFill>
            </a:rPr>
            <a:t>CC3 </a:t>
          </a:r>
          <a:r>
            <a:rPr lang="fr-FR" sz="1000" dirty="0">
              <a:solidFill>
                <a:srgbClr val="0070C0"/>
              </a:solidFill>
            </a:rPr>
            <a:t>Connaître les élèves et les processus d'apprentissage</a:t>
          </a:r>
        </a:p>
      </dgm:t>
    </dgm:pt>
    <dgm:pt modelId="{75C725A0-B430-43E7-829C-1DF3E917EB4F}" type="sibTrans" cxnId="{1F416047-622E-4128-BE3D-E8800F47399A}">
      <dgm:prSet/>
      <dgm:spPr/>
      <dgm:t>
        <a:bodyPr/>
        <a:lstStyle/>
        <a:p>
          <a:endParaRPr lang="fr-FR"/>
        </a:p>
      </dgm:t>
    </dgm:pt>
    <dgm:pt modelId="{033FC427-7A6E-48AC-BD08-7D703EB997F8}" type="parTrans" cxnId="{1F416047-622E-4128-BE3D-E8800F47399A}">
      <dgm:prSet/>
      <dgm:spPr/>
      <dgm:t>
        <a:bodyPr/>
        <a:lstStyle/>
        <a:p>
          <a:endParaRPr lang="fr-FR"/>
        </a:p>
      </dgm:t>
    </dgm:pt>
    <dgm:pt modelId="{563DDC43-C387-418A-8171-F6F128401786}">
      <dgm:prSet custT="1"/>
      <dgm:spPr/>
      <dgm:t>
        <a:bodyPr/>
        <a:lstStyle/>
        <a:p>
          <a:r>
            <a:rPr lang="fr-FR" sz="1000" b="1" dirty="0">
              <a:solidFill>
                <a:srgbClr val="0070C0"/>
              </a:solidFill>
            </a:rPr>
            <a:t>CC4</a:t>
          </a:r>
          <a:r>
            <a:rPr lang="fr-FR" sz="1000" dirty="0">
              <a:solidFill>
                <a:srgbClr val="0070C0"/>
              </a:solidFill>
            </a:rPr>
            <a:t> Prendre en compte la diversité des élèves</a:t>
          </a:r>
        </a:p>
      </dgm:t>
    </dgm:pt>
    <dgm:pt modelId="{AF5CE7CF-5D61-4CD2-BCAD-6C6B5D2E46AD}" type="sibTrans" cxnId="{5DCB7033-E21A-4DF8-9C2B-CB8DAD53B5CB}">
      <dgm:prSet/>
      <dgm:spPr/>
      <dgm:t>
        <a:bodyPr/>
        <a:lstStyle/>
        <a:p>
          <a:endParaRPr lang="fr-FR"/>
        </a:p>
      </dgm:t>
    </dgm:pt>
    <dgm:pt modelId="{7B99A7DB-B286-4634-8809-2632AD51874F}" type="parTrans" cxnId="{5DCB7033-E21A-4DF8-9C2B-CB8DAD53B5CB}">
      <dgm:prSet/>
      <dgm:spPr/>
      <dgm:t>
        <a:bodyPr/>
        <a:lstStyle/>
        <a:p>
          <a:endParaRPr lang="fr-FR"/>
        </a:p>
      </dgm:t>
    </dgm:pt>
    <dgm:pt modelId="{2E703792-3ABF-47A6-B511-0ECD392750B5}" type="pres">
      <dgm:prSet presAssocID="{4280C66C-B4C7-4AF8-8CEC-37AB22C0253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3E80FF-D308-4AC2-8069-7AFAD4A6EE3E}" type="pres">
      <dgm:prSet presAssocID="{4280C66C-B4C7-4AF8-8CEC-37AB22C02537}" presName="children" presStyleCnt="0"/>
      <dgm:spPr/>
    </dgm:pt>
    <dgm:pt modelId="{CE3BFCEB-414E-4067-9DF2-32893EE78041}" type="pres">
      <dgm:prSet presAssocID="{4280C66C-B4C7-4AF8-8CEC-37AB22C02537}" presName="child1group" presStyleCnt="0"/>
      <dgm:spPr/>
    </dgm:pt>
    <dgm:pt modelId="{91AD0C12-0B86-4D54-992E-E27B198CC89D}" type="pres">
      <dgm:prSet presAssocID="{4280C66C-B4C7-4AF8-8CEC-37AB22C02537}" presName="child1" presStyleLbl="bgAcc1" presStyleIdx="0" presStyleCnt="4" custScaleY="126732" custLinFactNeighborX="-18024" custLinFactNeighborY="46092"/>
      <dgm:spPr/>
      <dgm:t>
        <a:bodyPr/>
        <a:lstStyle/>
        <a:p>
          <a:endParaRPr lang="fr-FR"/>
        </a:p>
      </dgm:t>
    </dgm:pt>
    <dgm:pt modelId="{39BF67E0-A5E1-415A-B89F-B0E5D835D614}" type="pres">
      <dgm:prSet presAssocID="{4280C66C-B4C7-4AF8-8CEC-37AB22C02537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4D29D3-4FE1-4FFF-B5E8-BCDF6F8B545B}" type="pres">
      <dgm:prSet presAssocID="{4280C66C-B4C7-4AF8-8CEC-37AB22C02537}" presName="child2group" presStyleCnt="0"/>
      <dgm:spPr/>
    </dgm:pt>
    <dgm:pt modelId="{E38E69CC-B32C-4D7C-8763-D802B9E44077}" type="pres">
      <dgm:prSet presAssocID="{4280C66C-B4C7-4AF8-8CEC-37AB22C02537}" presName="child2" presStyleLbl="bgAcc1" presStyleIdx="1" presStyleCnt="4" custScaleY="131256" custLinFactNeighborX="25156" custLinFactNeighborY="38771"/>
      <dgm:spPr/>
      <dgm:t>
        <a:bodyPr/>
        <a:lstStyle/>
        <a:p>
          <a:endParaRPr lang="fr-FR"/>
        </a:p>
      </dgm:t>
    </dgm:pt>
    <dgm:pt modelId="{08FC234D-0668-4BF0-9E14-C2719DCB5899}" type="pres">
      <dgm:prSet presAssocID="{4280C66C-B4C7-4AF8-8CEC-37AB22C02537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3A923F-1A02-47CB-B90C-898956F47246}" type="pres">
      <dgm:prSet presAssocID="{4280C66C-B4C7-4AF8-8CEC-37AB22C02537}" presName="child3group" presStyleCnt="0"/>
      <dgm:spPr/>
    </dgm:pt>
    <dgm:pt modelId="{948E4963-9FD3-4650-A5A1-B5F387C004C6}" type="pres">
      <dgm:prSet presAssocID="{4280C66C-B4C7-4AF8-8CEC-37AB22C02537}" presName="child3" presStyleLbl="bgAcc1" presStyleIdx="2" presStyleCnt="4" custScaleX="118693" custScaleY="142963" custLinFactNeighborX="29147" custLinFactNeighborY="-23385"/>
      <dgm:spPr/>
      <dgm:t>
        <a:bodyPr/>
        <a:lstStyle/>
        <a:p>
          <a:endParaRPr lang="fr-FR"/>
        </a:p>
      </dgm:t>
    </dgm:pt>
    <dgm:pt modelId="{EF390531-5FBA-4B92-A2FB-D8A427322893}" type="pres">
      <dgm:prSet presAssocID="{4280C66C-B4C7-4AF8-8CEC-37AB22C02537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561F3B-AA0F-48F8-AAD1-825B7F41EFC7}" type="pres">
      <dgm:prSet presAssocID="{4280C66C-B4C7-4AF8-8CEC-37AB22C02537}" presName="child4group" presStyleCnt="0"/>
      <dgm:spPr/>
    </dgm:pt>
    <dgm:pt modelId="{78D7939D-E0BD-48F4-BB57-D9B70E116C24}" type="pres">
      <dgm:prSet presAssocID="{4280C66C-B4C7-4AF8-8CEC-37AB22C02537}" presName="child4" presStyleLbl="bgAcc1" presStyleIdx="3" presStyleCnt="4" custScaleX="107427" custScaleY="142109" custLinFactNeighborX="-19202" custLinFactNeighborY="-22938"/>
      <dgm:spPr/>
      <dgm:t>
        <a:bodyPr/>
        <a:lstStyle/>
        <a:p>
          <a:endParaRPr lang="fr-FR"/>
        </a:p>
      </dgm:t>
    </dgm:pt>
    <dgm:pt modelId="{A0F5E82A-1969-46B6-8A8B-1714EA2269B2}" type="pres">
      <dgm:prSet presAssocID="{4280C66C-B4C7-4AF8-8CEC-37AB22C02537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CA4ECF-BB3A-46A8-8054-0BA98D2A47CC}" type="pres">
      <dgm:prSet presAssocID="{4280C66C-B4C7-4AF8-8CEC-37AB22C02537}" presName="childPlaceholder" presStyleCnt="0"/>
      <dgm:spPr/>
    </dgm:pt>
    <dgm:pt modelId="{B660E5EB-6066-401A-B2FA-2C276F4793CA}" type="pres">
      <dgm:prSet presAssocID="{4280C66C-B4C7-4AF8-8CEC-37AB22C02537}" presName="circle" presStyleCnt="0"/>
      <dgm:spPr/>
    </dgm:pt>
    <dgm:pt modelId="{0E361F42-239A-4D7D-B122-8A2F41791300}" type="pres">
      <dgm:prSet presAssocID="{4280C66C-B4C7-4AF8-8CEC-37AB22C02537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325DC7-83B5-4D62-8A13-24ED4BB7B2CB}" type="pres">
      <dgm:prSet presAssocID="{4280C66C-B4C7-4AF8-8CEC-37AB22C02537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D045A-1382-4C93-A460-9A76C633B704}" type="pres">
      <dgm:prSet presAssocID="{4280C66C-B4C7-4AF8-8CEC-37AB22C02537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0E9131-FF03-4064-AF2A-5C973DC58E58}" type="pres">
      <dgm:prSet presAssocID="{4280C66C-B4C7-4AF8-8CEC-37AB22C02537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E4261F-1F80-4B44-8F4A-240ADC23E1A0}" type="pres">
      <dgm:prSet presAssocID="{4280C66C-B4C7-4AF8-8CEC-37AB22C02537}" presName="quadrantPlaceholder" presStyleCnt="0"/>
      <dgm:spPr/>
    </dgm:pt>
    <dgm:pt modelId="{FB9FB790-BAC7-4050-9700-6C7EF0E2FF5F}" type="pres">
      <dgm:prSet presAssocID="{4280C66C-B4C7-4AF8-8CEC-37AB22C02537}" presName="center1" presStyleLbl="fgShp" presStyleIdx="0" presStyleCnt="2"/>
      <dgm:spPr/>
    </dgm:pt>
    <dgm:pt modelId="{092C8F0F-0E54-4FB8-A76C-FA424B5CB18C}" type="pres">
      <dgm:prSet presAssocID="{4280C66C-B4C7-4AF8-8CEC-37AB22C02537}" presName="center2" presStyleLbl="fgShp" presStyleIdx="1" presStyleCnt="2"/>
      <dgm:spPr/>
    </dgm:pt>
  </dgm:ptLst>
  <dgm:cxnLst>
    <dgm:cxn modelId="{2213F9DB-0E9F-4292-A62B-C63E96340A48}" srcId="{E9718687-F158-4E28-B932-E3F65119524C}" destId="{134F318F-DA32-4A48-AC66-DA0C5CEF1EC1}" srcOrd="4" destOrd="0" parTransId="{711421D4-916A-4C0A-951D-F9473D1E5480}" sibTransId="{7631F2F5-CC03-425B-9A4A-A1DDBDB9FC0C}"/>
    <dgm:cxn modelId="{D01E3BB9-FF0F-F142-AE23-3A0310A7A544}" type="presOf" srcId="{C3281D20-AC38-416F-9728-64CF9EA268DB}" destId="{08FC234D-0668-4BF0-9E14-C2719DCB5899}" srcOrd="1" destOrd="2" presId="urn:microsoft.com/office/officeart/2005/8/layout/cycle4#1"/>
    <dgm:cxn modelId="{9FDE8AAB-441B-1240-A225-EB8CF85D9B5D}" type="presOf" srcId="{19F578B9-91A4-4BCA-B527-7697E1ED80FA}" destId="{948E4963-9FD3-4650-A5A1-B5F387C004C6}" srcOrd="0" destOrd="2" presId="urn:microsoft.com/office/officeart/2005/8/layout/cycle4#1"/>
    <dgm:cxn modelId="{06114015-CFAA-8E49-8714-9FA12655FE25}" type="presOf" srcId="{2B5E0C47-24C8-4369-A51B-FF4BD660B335}" destId="{08FC234D-0668-4BF0-9E14-C2719DCB5899}" srcOrd="1" destOrd="1" presId="urn:microsoft.com/office/officeart/2005/8/layout/cycle4#1"/>
    <dgm:cxn modelId="{244A5F02-43E2-7A45-AF99-A85BED688F0C}" type="presOf" srcId="{22F18535-F591-4AEA-96D3-88BBB5CE744A}" destId="{EF390531-5FBA-4B92-A2FB-D8A427322893}" srcOrd="1" destOrd="3" presId="urn:microsoft.com/office/officeart/2005/8/layout/cycle4#1"/>
    <dgm:cxn modelId="{05128EA7-7EEB-429F-A663-7EC8995D15D0}" srcId="{4BACFCB1-7018-4222-A93A-4CF135EA9D93}" destId="{37AC47DE-C813-47DF-BDB4-F7A1C0D2C5C8}" srcOrd="2" destOrd="0" parTransId="{E850CA02-8D4D-46C7-8E45-B67CACE0F787}" sibTransId="{8BDA61B5-89E3-4815-8610-1F1907355AE4}"/>
    <dgm:cxn modelId="{D0B75CA3-72B8-7A4C-8F86-E588AF1224DD}" type="presOf" srcId="{3D35F55F-7705-4E4A-8858-E5F2C32C49B2}" destId="{ED325DC7-83B5-4D62-8A13-24ED4BB7B2CB}" srcOrd="0" destOrd="0" presId="urn:microsoft.com/office/officeart/2005/8/layout/cycle4#1"/>
    <dgm:cxn modelId="{7DF894E1-BF37-C045-ADC3-FD5C0FB09801}" type="presOf" srcId="{2B5E0C47-24C8-4369-A51B-FF4BD660B335}" destId="{E38E69CC-B32C-4D7C-8763-D802B9E44077}" srcOrd="0" destOrd="1" presId="urn:microsoft.com/office/officeart/2005/8/layout/cycle4#1"/>
    <dgm:cxn modelId="{A05279D5-EB55-104E-97C3-A534F200179D}" type="presOf" srcId="{FD2B67ED-574D-40E3-A505-3CDAE3915DE1}" destId="{39BF67E0-A5E1-415A-B89F-B0E5D835D614}" srcOrd="1" destOrd="0" presId="urn:microsoft.com/office/officeart/2005/8/layout/cycle4#1"/>
    <dgm:cxn modelId="{23ECD81C-2299-974B-AC64-6FB9B0E04E41}" type="presOf" srcId="{FD2B67ED-574D-40E3-A505-3CDAE3915DE1}" destId="{91AD0C12-0B86-4D54-992E-E27B198CC89D}" srcOrd="0" destOrd="0" presId="urn:microsoft.com/office/officeart/2005/8/layout/cycle4#1"/>
    <dgm:cxn modelId="{6F9FC2DF-FAC3-4647-9A99-75B25F87D426}" type="presOf" srcId="{CE3BFFE0-3720-416F-B294-A6CF435133D7}" destId="{78D7939D-E0BD-48F4-BB57-D9B70E116C24}" srcOrd="0" destOrd="3" presId="urn:microsoft.com/office/officeart/2005/8/layout/cycle4#1"/>
    <dgm:cxn modelId="{6ECDD4DF-52CB-6745-A1C3-12281F545580}" type="presOf" srcId="{32E7105C-CF05-4406-8436-FED4CDF55E76}" destId="{948E4963-9FD3-4650-A5A1-B5F387C004C6}" srcOrd="0" destOrd="0" presId="urn:microsoft.com/office/officeart/2005/8/layout/cycle4#1"/>
    <dgm:cxn modelId="{CA4FB6F5-6CA8-42AB-B932-66240D90822C}" srcId="{E9718687-F158-4E28-B932-E3F65119524C}" destId="{60A98429-D353-4BDE-B548-52352E3EE624}" srcOrd="2" destOrd="0" parTransId="{A0036C1F-31DB-4B3E-A2E9-CE6F7946E3A4}" sibTransId="{38A2E788-32D6-41EA-B302-64AD087A9022}"/>
    <dgm:cxn modelId="{B278A70D-2EF2-644A-8E85-458DEF78DFC9}" type="presOf" srcId="{37AC47DE-C813-47DF-BDB4-F7A1C0D2C5C8}" destId="{39BF67E0-A5E1-415A-B89F-B0E5D835D614}" srcOrd="1" destOrd="2" presId="urn:microsoft.com/office/officeart/2005/8/layout/cycle4#1"/>
    <dgm:cxn modelId="{CC743A13-634E-4190-BF97-7A2BA655EEB4}" srcId="{4280C66C-B4C7-4AF8-8CEC-37AB22C02537}" destId="{0B9A9B88-4175-4C50-9EC8-951A412F278C}" srcOrd="2" destOrd="0" parTransId="{A3EC38A3-ADCF-46B1-92EB-EAE8EA0C4B3F}" sibTransId="{445BC765-5CA4-43C2-BA52-0198B9C287A1}"/>
    <dgm:cxn modelId="{1DA2CAF3-1F8E-4521-BF60-B0FFAC019325}" srcId="{E9718687-F158-4E28-B932-E3F65119524C}" destId="{E111EF76-178E-48E3-AEAA-F0D234424458}" srcOrd="0" destOrd="0" parTransId="{C121B8E4-A679-43BC-9D9B-0686B9A4C210}" sibTransId="{8974E98B-7E43-45F2-AFA7-1CEE1EE38FD3}"/>
    <dgm:cxn modelId="{13763158-6CF4-CB43-B31E-FB0E463FB9AE}" type="presOf" srcId="{32E7105C-CF05-4406-8436-FED4CDF55E76}" destId="{EF390531-5FBA-4B92-A2FB-D8A427322893}" srcOrd="1" destOrd="0" presId="urn:microsoft.com/office/officeart/2005/8/layout/cycle4#1"/>
    <dgm:cxn modelId="{41B964FB-A14F-6640-98D9-087B8DD5EF82}" type="presOf" srcId="{4280C66C-B4C7-4AF8-8CEC-37AB22C02537}" destId="{2E703792-3ABF-47A6-B511-0ECD392750B5}" srcOrd="0" destOrd="0" presId="urn:microsoft.com/office/officeart/2005/8/layout/cycle4#1"/>
    <dgm:cxn modelId="{4E0D0F00-4BF9-47AB-8EF0-8841FCED00D0}" srcId="{4280C66C-B4C7-4AF8-8CEC-37AB22C02537}" destId="{E9718687-F158-4E28-B932-E3F65119524C}" srcOrd="3" destOrd="0" parTransId="{DB0A4236-7D5D-4BB0-B15D-B1C2EEDD19BD}" sibTransId="{F5966C3F-7672-47B9-B4BF-4CD8D8BCD606}"/>
    <dgm:cxn modelId="{E38FDDB7-A598-9249-9BBB-A07517193937}" type="presOf" srcId="{6CA7159A-BE11-4D5C-AF24-64A3E33F5658}" destId="{E38E69CC-B32C-4D7C-8763-D802B9E44077}" srcOrd="0" destOrd="0" presId="urn:microsoft.com/office/officeart/2005/8/layout/cycle4#1"/>
    <dgm:cxn modelId="{00083E0A-11D0-364B-ABFC-0644E11E00C4}" type="presOf" srcId="{E111EF76-178E-48E3-AEAA-F0D234424458}" destId="{A0F5E82A-1969-46B6-8A8B-1714EA2269B2}" srcOrd="1" destOrd="0" presId="urn:microsoft.com/office/officeart/2005/8/layout/cycle4#1"/>
    <dgm:cxn modelId="{18E759F2-21CC-48CF-A0FA-3ED6804B4C44}" srcId="{4280C66C-B4C7-4AF8-8CEC-37AB22C02537}" destId="{3D35F55F-7705-4E4A-8858-E5F2C32C49B2}" srcOrd="1" destOrd="0" parTransId="{61506C9E-8D01-4983-BEEC-D58C814CF60B}" sibTransId="{CEBEE0CA-6C64-470E-B4E5-2897CF9B38D9}"/>
    <dgm:cxn modelId="{CC0FA453-4932-324F-9AB9-6CFC499DF4CE}" type="presOf" srcId="{563DDC43-C387-418A-8171-F6F128401786}" destId="{08FC234D-0668-4BF0-9E14-C2719DCB5899}" srcOrd="1" destOrd="3" presId="urn:microsoft.com/office/officeart/2005/8/layout/cycle4#1"/>
    <dgm:cxn modelId="{5DCB7033-E21A-4DF8-9C2B-CB8DAD53B5CB}" srcId="{3D35F55F-7705-4E4A-8858-E5F2C32C49B2}" destId="{563DDC43-C387-418A-8171-F6F128401786}" srcOrd="3" destOrd="0" parTransId="{7B99A7DB-B286-4634-8809-2632AD51874F}" sibTransId="{AF5CE7CF-5D61-4CD2-BCAD-6C6B5D2E46AD}"/>
    <dgm:cxn modelId="{A396C579-AB47-4AEB-9BAD-054B76CFFF4A}" srcId="{4BACFCB1-7018-4222-A93A-4CF135EA9D93}" destId="{6E16FF1F-608B-408A-95E6-30B09FF7280D}" srcOrd="1" destOrd="0" parTransId="{BCD9E793-2540-41E7-A2C4-733AA889EB15}" sibTransId="{E3601AE8-3894-42F6-8BE8-38D687C3F90F}"/>
    <dgm:cxn modelId="{5883E974-D89A-7543-9C33-C8DF5F77411A}" type="presOf" srcId="{60A98429-D353-4BDE-B548-52352E3EE624}" destId="{A0F5E82A-1969-46B6-8A8B-1714EA2269B2}" srcOrd="1" destOrd="2" presId="urn:microsoft.com/office/officeart/2005/8/layout/cycle4#1"/>
    <dgm:cxn modelId="{34626ABE-16A7-42AD-A569-A069EC965819}" srcId="{0B9A9B88-4175-4C50-9EC8-951A412F278C}" destId="{32E7105C-CF05-4406-8436-FED4CDF55E76}" srcOrd="0" destOrd="0" parTransId="{B8482EAE-D3B9-4E7C-B3D1-699BBCDD422F}" sibTransId="{96F7A8DE-5732-4BDD-BC81-45B7B070979F}"/>
    <dgm:cxn modelId="{25CE0075-9C3A-2E46-9CAB-BBF6F43A5FDE}" type="presOf" srcId="{6CA7159A-BE11-4D5C-AF24-64A3E33F5658}" destId="{08FC234D-0668-4BF0-9E14-C2719DCB5899}" srcOrd="1" destOrd="0" presId="urn:microsoft.com/office/officeart/2005/8/layout/cycle4#1"/>
    <dgm:cxn modelId="{0E5BED97-D007-9442-AAF2-4FFB8D30FDBB}" type="presOf" srcId="{A3289C20-847A-4493-AFE8-45DC0722D6D8}" destId="{948E4963-9FD3-4650-A5A1-B5F387C004C6}" srcOrd="0" destOrd="1" presId="urn:microsoft.com/office/officeart/2005/8/layout/cycle4#1"/>
    <dgm:cxn modelId="{6C4077EC-9EBA-4F50-957C-99855EEBCF78}" srcId="{3D35F55F-7705-4E4A-8858-E5F2C32C49B2}" destId="{2B5E0C47-24C8-4369-A51B-FF4BD660B335}" srcOrd="1" destOrd="0" parTransId="{E1243DA9-3B39-4E56-BE4C-70C9C9468096}" sibTransId="{5BF939A1-EC9D-42B5-8CF7-FB90512C3D3D}"/>
    <dgm:cxn modelId="{83305487-E77C-4336-A90F-AB23279DD750}" srcId="{E9718687-F158-4E28-B932-E3F65119524C}" destId="{CE3BFFE0-3720-416F-B294-A6CF435133D7}" srcOrd="3" destOrd="0" parTransId="{4F55B367-8560-493D-922A-E5E54ABF99BE}" sibTransId="{9104CB82-08CD-478D-8DEE-10AD83F0C862}"/>
    <dgm:cxn modelId="{9AA4571F-BA12-40E3-98EF-5CB624F090F4}" srcId="{4BACFCB1-7018-4222-A93A-4CF135EA9D93}" destId="{FD2B67ED-574D-40E3-A505-3CDAE3915DE1}" srcOrd="0" destOrd="0" parTransId="{84F4411C-9D69-4EAC-A3BC-9FB666DB32E4}" sibTransId="{614812E3-08FB-4B8F-9B20-F60DA692C67B}"/>
    <dgm:cxn modelId="{4D6A10DB-3DB6-2442-BBE0-26DEB6DBD2F2}" type="presOf" srcId="{65BFAE1C-76D8-4C29-B564-551EE5BEB523}" destId="{A0F5E82A-1969-46B6-8A8B-1714EA2269B2}" srcOrd="1" destOrd="1" presId="urn:microsoft.com/office/officeart/2005/8/layout/cycle4#1"/>
    <dgm:cxn modelId="{F2CD6840-AEC3-42C3-90C7-D0DD52DEAB5B}" srcId="{4280C66C-B4C7-4AF8-8CEC-37AB22C02537}" destId="{4BACFCB1-7018-4222-A93A-4CF135EA9D93}" srcOrd="0" destOrd="0" parTransId="{F95AA407-F34C-4F6D-B37C-95A9044C4D15}" sibTransId="{18E59CFF-E9EA-45E5-A424-6F4656F9819B}"/>
    <dgm:cxn modelId="{32775054-F174-EB4E-B67B-548F06953D03}" type="presOf" srcId="{CE3BFFE0-3720-416F-B294-A6CF435133D7}" destId="{A0F5E82A-1969-46B6-8A8B-1714EA2269B2}" srcOrd="1" destOrd="3" presId="urn:microsoft.com/office/officeart/2005/8/layout/cycle4#1"/>
    <dgm:cxn modelId="{834D0951-7B76-450D-9E3F-1B0C53AD677E}" srcId="{0B9A9B88-4175-4C50-9EC8-951A412F278C}" destId="{19F578B9-91A4-4BCA-B527-7697E1ED80FA}" srcOrd="2" destOrd="0" parTransId="{91D28C2D-71E6-4B6B-9ADA-06D2CA890D6B}" sibTransId="{8FF6C0E1-B9A5-466C-AAC7-2CCFCDE7192A}"/>
    <dgm:cxn modelId="{E814A1F4-EC3B-5142-BD30-A0C307583A32}" type="presOf" srcId="{22F18535-F591-4AEA-96D3-88BBB5CE744A}" destId="{948E4963-9FD3-4650-A5A1-B5F387C004C6}" srcOrd="0" destOrd="3" presId="urn:microsoft.com/office/officeart/2005/8/layout/cycle4#1"/>
    <dgm:cxn modelId="{DFBD7A7C-E93D-E24C-8932-65B3282130EA}" type="presOf" srcId="{0B9A9B88-4175-4C50-9EC8-951A412F278C}" destId="{55ED045A-1382-4C93-A460-9A76C633B704}" srcOrd="0" destOrd="0" presId="urn:microsoft.com/office/officeart/2005/8/layout/cycle4#1"/>
    <dgm:cxn modelId="{1F416047-622E-4128-BE3D-E8800F47399A}" srcId="{3D35F55F-7705-4E4A-8858-E5F2C32C49B2}" destId="{C3281D20-AC38-416F-9728-64CF9EA268DB}" srcOrd="2" destOrd="0" parTransId="{033FC427-7A6E-48AC-BD08-7D703EB997F8}" sibTransId="{75C725A0-B430-43E7-829C-1DF3E917EB4F}"/>
    <dgm:cxn modelId="{5009A2C6-F687-244C-969C-91F6C74B7990}" type="presOf" srcId="{C3281D20-AC38-416F-9728-64CF9EA268DB}" destId="{E38E69CC-B32C-4D7C-8763-D802B9E44077}" srcOrd="0" destOrd="2" presId="urn:microsoft.com/office/officeart/2005/8/layout/cycle4#1"/>
    <dgm:cxn modelId="{F7A9322A-B471-0C4D-B91F-8DC69F82964D}" type="presOf" srcId="{E111EF76-178E-48E3-AEAA-F0D234424458}" destId="{78D7939D-E0BD-48F4-BB57-D9B70E116C24}" srcOrd="0" destOrd="0" presId="urn:microsoft.com/office/officeart/2005/8/layout/cycle4#1"/>
    <dgm:cxn modelId="{CBD0D829-994B-F34F-B913-6E0269E2D577}" type="presOf" srcId="{65BFAE1C-76D8-4C29-B564-551EE5BEB523}" destId="{78D7939D-E0BD-48F4-BB57-D9B70E116C24}" srcOrd="0" destOrd="1" presId="urn:microsoft.com/office/officeart/2005/8/layout/cycle4#1"/>
    <dgm:cxn modelId="{4D908FD1-44D3-3E4D-B07E-8E54C962EE49}" type="presOf" srcId="{E9718687-F158-4E28-B932-E3F65119524C}" destId="{D30E9131-FF03-4064-AF2A-5C973DC58E58}" srcOrd="0" destOrd="0" presId="urn:microsoft.com/office/officeart/2005/8/layout/cycle4#1"/>
    <dgm:cxn modelId="{2100DCC5-35F3-5C4F-BD8B-ABEC1DC70D78}" type="presOf" srcId="{134F318F-DA32-4A48-AC66-DA0C5CEF1EC1}" destId="{A0F5E82A-1969-46B6-8A8B-1714EA2269B2}" srcOrd="1" destOrd="4" presId="urn:microsoft.com/office/officeart/2005/8/layout/cycle4#1"/>
    <dgm:cxn modelId="{1B26127A-B95B-8148-AE34-645F9E50BA00}" type="presOf" srcId="{C0B40638-9CBF-4134-BD29-282DFF80FD5F}" destId="{91AD0C12-0B86-4D54-992E-E27B198CC89D}" srcOrd="0" destOrd="3" presId="urn:microsoft.com/office/officeart/2005/8/layout/cycle4#1"/>
    <dgm:cxn modelId="{661AB0E4-5EBC-684A-BA81-C096CE0C73AB}" type="presOf" srcId="{19F578B9-91A4-4BCA-B527-7697E1ED80FA}" destId="{EF390531-5FBA-4B92-A2FB-D8A427322893}" srcOrd="1" destOrd="2" presId="urn:microsoft.com/office/officeart/2005/8/layout/cycle4#1"/>
    <dgm:cxn modelId="{7785C19F-F5D3-4572-AE31-8C7474C7E612}" srcId="{E9718687-F158-4E28-B932-E3F65119524C}" destId="{65BFAE1C-76D8-4C29-B564-551EE5BEB523}" srcOrd="1" destOrd="0" parTransId="{8D1B36AF-3AF9-44A1-985C-1B0926095566}" sibTransId="{00B5AF59-C6F4-4F06-9083-899D00EA6320}"/>
    <dgm:cxn modelId="{CBFBF440-9244-DC48-93BB-4FF9E0579D62}" type="presOf" srcId="{6E16FF1F-608B-408A-95E6-30B09FF7280D}" destId="{39BF67E0-A5E1-415A-B89F-B0E5D835D614}" srcOrd="1" destOrd="1" presId="urn:microsoft.com/office/officeart/2005/8/layout/cycle4#1"/>
    <dgm:cxn modelId="{0B3E5B9D-B8DF-6943-872E-929D55C0F050}" type="presOf" srcId="{4BACFCB1-7018-4222-A93A-4CF135EA9D93}" destId="{0E361F42-239A-4D7D-B122-8A2F41791300}" srcOrd="0" destOrd="0" presId="urn:microsoft.com/office/officeart/2005/8/layout/cycle4#1"/>
    <dgm:cxn modelId="{6266749D-F0ED-443C-A7FC-AC4EE3A901B8}" srcId="{0B9A9B88-4175-4C50-9EC8-951A412F278C}" destId="{22F18535-F591-4AEA-96D3-88BBB5CE744A}" srcOrd="3" destOrd="0" parTransId="{2C9ACA6B-E7D6-4F58-9D3A-BAE4A755B22F}" sibTransId="{B9652AF6-12CD-4C6C-BE91-2467A25DEE5E}"/>
    <dgm:cxn modelId="{F5EEC8D5-FACB-4D0C-9E4A-78C696CF07AF}" srcId="{4BACFCB1-7018-4222-A93A-4CF135EA9D93}" destId="{C0B40638-9CBF-4134-BD29-282DFF80FD5F}" srcOrd="3" destOrd="0" parTransId="{3ED5E33F-93E5-403C-BA01-29F8258A7CDA}" sibTransId="{8733D5B8-B5AF-48DD-B474-D37C4123957C}"/>
    <dgm:cxn modelId="{97DFED2C-D3DC-F040-9700-0AFAAD084146}" type="presOf" srcId="{C0B40638-9CBF-4134-BD29-282DFF80FD5F}" destId="{39BF67E0-A5E1-415A-B89F-B0E5D835D614}" srcOrd="1" destOrd="3" presId="urn:microsoft.com/office/officeart/2005/8/layout/cycle4#1"/>
    <dgm:cxn modelId="{3C07287B-B8EC-8949-8F3D-112728EA8198}" type="presOf" srcId="{A3289C20-847A-4493-AFE8-45DC0722D6D8}" destId="{EF390531-5FBA-4B92-A2FB-D8A427322893}" srcOrd="1" destOrd="1" presId="urn:microsoft.com/office/officeart/2005/8/layout/cycle4#1"/>
    <dgm:cxn modelId="{2E2D7FF6-9E79-F741-8841-F93A8B1E4BCF}" type="presOf" srcId="{37AC47DE-C813-47DF-BDB4-F7A1C0D2C5C8}" destId="{91AD0C12-0B86-4D54-992E-E27B198CC89D}" srcOrd="0" destOrd="2" presId="urn:microsoft.com/office/officeart/2005/8/layout/cycle4#1"/>
    <dgm:cxn modelId="{0DA40992-93B8-0F40-B7DB-D47313667A80}" type="presOf" srcId="{134F318F-DA32-4A48-AC66-DA0C5CEF1EC1}" destId="{78D7939D-E0BD-48F4-BB57-D9B70E116C24}" srcOrd="0" destOrd="4" presId="urn:microsoft.com/office/officeart/2005/8/layout/cycle4#1"/>
    <dgm:cxn modelId="{78868BCD-696E-4F64-B708-332AFDF0C495}" srcId="{3D35F55F-7705-4E4A-8858-E5F2C32C49B2}" destId="{6CA7159A-BE11-4D5C-AF24-64A3E33F5658}" srcOrd="0" destOrd="0" parTransId="{14ADD960-8F39-46D1-87C1-809A9D32A688}" sibTransId="{C766C4B4-7BFB-46C4-A411-5A97DE266E70}"/>
    <dgm:cxn modelId="{654B7649-3945-D849-BB23-762AD8F3D255}" type="presOf" srcId="{60A98429-D353-4BDE-B548-52352E3EE624}" destId="{78D7939D-E0BD-48F4-BB57-D9B70E116C24}" srcOrd="0" destOrd="2" presId="urn:microsoft.com/office/officeart/2005/8/layout/cycle4#1"/>
    <dgm:cxn modelId="{EF45CD4B-0DA9-B64A-A869-1A782D3B62E0}" type="presOf" srcId="{563DDC43-C387-418A-8171-F6F128401786}" destId="{E38E69CC-B32C-4D7C-8763-D802B9E44077}" srcOrd="0" destOrd="3" presId="urn:microsoft.com/office/officeart/2005/8/layout/cycle4#1"/>
    <dgm:cxn modelId="{457FF120-ECAC-694C-8A79-20A07BABE80E}" type="presOf" srcId="{6E16FF1F-608B-408A-95E6-30B09FF7280D}" destId="{91AD0C12-0B86-4D54-992E-E27B198CC89D}" srcOrd="0" destOrd="1" presId="urn:microsoft.com/office/officeart/2005/8/layout/cycle4#1"/>
    <dgm:cxn modelId="{2A6DCB07-09D9-4C5A-AD61-E8E943593EC2}" srcId="{0B9A9B88-4175-4C50-9EC8-951A412F278C}" destId="{A3289C20-847A-4493-AFE8-45DC0722D6D8}" srcOrd="1" destOrd="0" parTransId="{DF801FA1-A3EB-457E-B216-96280E3D6B9D}" sibTransId="{104BB8D1-13D9-41BF-90C1-81734D15D7A4}"/>
    <dgm:cxn modelId="{FF685E34-00B4-7545-AA2A-6DABB7D3F448}" type="presParOf" srcId="{2E703792-3ABF-47A6-B511-0ECD392750B5}" destId="{203E80FF-D308-4AC2-8069-7AFAD4A6EE3E}" srcOrd="0" destOrd="0" presId="urn:microsoft.com/office/officeart/2005/8/layout/cycle4#1"/>
    <dgm:cxn modelId="{CE79A348-68EA-1E4B-801B-535668E9EAD2}" type="presParOf" srcId="{203E80FF-D308-4AC2-8069-7AFAD4A6EE3E}" destId="{CE3BFCEB-414E-4067-9DF2-32893EE78041}" srcOrd="0" destOrd="0" presId="urn:microsoft.com/office/officeart/2005/8/layout/cycle4#1"/>
    <dgm:cxn modelId="{2AC52E93-E4F4-8A46-955D-B8927224B192}" type="presParOf" srcId="{CE3BFCEB-414E-4067-9DF2-32893EE78041}" destId="{91AD0C12-0B86-4D54-992E-E27B198CC89D}" srcOrd="0" destOrd="0" presId="urn:microsoft.com/office/officeart/2005/8/layout/cycle4#1"/>
    <dgm:cxn modelId="{AFACB4AE-4473-6C45-A16F-A08846482AA9}" type="presParOf" srcId="{CE3BFCEB-414E-4067-9DF2-32893EE78041}" destId="{39BF67E0-A5E1-415A-B89F-B0E5D835D614}" srcOrd="1" destOrd="0" presId="urn:microsoft.com/office/officeart/2005/8/layout/cycle4#1"/>
    <dgm:cxn modelId="{BEDA90DF-5861-1A42-A9C7-F43BCF9441FE}" type="presParOf" srcId="{203E80FF-D308-4AC2-8069-7AFAD4A6EE3E}" destId="{224D29D3-4FE1-4FFF-B5E8-BCDF6F8B545B}" srcOrd="1" destOrd="0" presId="urn:microsoft.com/office/officeart/2005/8/layout/cycle4#1"/>
    <dgm:cxn modelId="{C6881CD3-5013-FA4F-A5E2-D42E487C5CCD}" type="presParOf" srcId="{224D29D3-4FE1-4FFF-B5E8-BCDF6F8B545B}" destId="{E38E69CC-B32C-4D7C-8763-D802B9E44077}" srcOrd="0" destOrd="0" presId="urn:microsoft.com/office/officeart/2005/8/layout/cycle4#1"/>
    <dgm:cxn modelId="{A8B7CD15-C16F-184B-9380-CD3F134E7C4A}" type="presParOf" srcId="{224D29D3-4FE1-4FFF-B5E8-BCDF6F8B545B}" destId="{08FC234D-0668-4BF0-9E14-C2719DCB5899}" srcOrd="1" destOrd="0" presId="urn:microsoft.com/office/officeart/2005/8/layout/cycle4#1"/>
    <dgm:cxn modelId="{A0FB32E0-F6B7-A74A-9A34-F30ABE74AB2C}" type="presParOf" srcId="{203E80FF-D308-4AC2-8069-7AFAD4A6EE3E}" destId="{D73A923F-1A02-47CB-B90C-898956F47246}" srcOrd="2" destOrd="0" presId="urn:microsoft.com/office/officeart/2005/8/layout/cycle4#1"/>
    <dgm:cxn modelId="{5D89ADC2-C4D0-494F-B4D4-EEE3AF2DA58A}" type="presParOf" srcId="{D73A923F-1A02-47CB-B90C-898956F47246}" destId="{948E4963-9FD3-4650-A5A1-B5F387C004C6}" srcOrd="0" destOrd="0" presId="urn:microsoft.com/office/officeart/2005/8/layout/cycle4#1"/>
    <dgm:cxn modelId="{0804DCE1-2383-1D48-B7D3-4D3557C8B0A4}" type="presParOf" srcId="{D73A923F-1A02-47CB-B90C-898956F47246}" destId="{EF390531-5FBA-4B92-A2FB-D8A427322893}" srcOrd="1" destOrd="0" presId="urn:microsoft.com/office/officeart/2005/8/layout/cycle4#1"/>
    <dgm:cxn modelId="{A807C736-0622-E945-860F-B8FA03FAF2D8}" type="presParOf" srcId="{203E80FF-D308-4AC2-8069-7AFAD4A6EE3E}" destId="{61561F3B-AA0F-48F8-AAD1-825B7F41EFC7}" srcOrd="3" destOrd="0" presId="urn:microsoft.com/office/officeart/2005/8/layout/cycle4#1"/>
    <dgm:cxn modelId="{6E245E97-FFAD-C34D-959E-DBCA6C76DDB1}" type="presParOf" srcId="{61561F3B-AA0F-48F8-AAD1-825B7F41EFC7}" destId="{78D7939D-E0BD-48F4-BB57-D9B70E116C24}" srcOrd="0" destOrd="0" presId="urn:microsoft.com/office/officeart/2005/8/layout/cycle4#1"/>
    <dgm:cxn modelId="{A723DEFF-7EDA-DF41-9F6A-6F3139642696}" type="presParOf" srcId="{61561F3B-AA0F-48F8-AAD1-825B7F41EFC7}" destId="{A0F5E82A-1969-46B6-8A8B-1714EA2269B2}" srcOrd="1" destOrd="0" presId="urn:microsoft.com/office/officeart/2005/8/layout/cycle4#1"/>
    <dgm:cxn modelId="{7BE1FA13-7D12-6243-9705-D75BBA4BFC1B}" type="presParOf" srcId="{203E80FF-D308-4AC2-8069-7AFAD4A6EE3E}" destId="{DBCA4ECF-BB3A-46A8-8054-0BA98D2A47CC}" srcOrd="4" destOrd="0" presId="urn:microsoft.com/office/officeart/2005/8/layout/cycle4#1"/>
    <dgm:cxn modelId="{4B62781E-9769-2A4B-A4BB-65740B15D8F1}" type="presParOf" srcId="{2E703792-3ABF-47A6-B511-0ECD392750B5}" destId="{B660E5EB-6066-401A-B2FA-2C276F4793CA}" srcOrd="1" destOrd="0" presId="urn:microsoft.com/office/officeart/2005/8/layout/cycle4#1"/>
    <dgm:cxn modelId="{B1610425-C994-DE4D-96EE-CFDA9DA4D01D}" type="presParOf" srcId="{B660E5EB-6066-401A-B2FA-2C276F4793CA}" destId="{0E361F42-239A-4D7D-B122-8A2F41791300}" srcOrd="0" destOrd="0" presId="urn:microsoft.com/office/officeart/2005/8/layout/cycle4#1"/>
    <dgm:cxn modelId="{7302A979-82FD-F54E-A4A5-B8FE019392FA}" type="presParOf" srcId="{B660E5EB-6066-401A-B2FA-2C276F4793CA}" destId="{ED325DC7-83B5-4D62-8A13-24ED4BB7B2CB}" srcOrd="1" destOrd="0" presId="urn:microsoft.com/office/officeart/2005/8/layout/cycle4#1"/>
    <dgm:cxn modelId="{4F613BAB-B92A-224B-A7F8-FF778FD209A1}" type="presParOf" srcId="{B660E5EB-6066-401A-B2FA-2C276F4793CA}" destId="{55ED045A-1382-4C93-A460-9A76C633B704}" srcOrd="2" destOrd="0" presId="urn:microsoft.com/office/officeart/2005/8/layout/cycle4#1"/>
    <dgm:cxn modelId="{17346BED-DF07-7042-98C5-D700023E81E5}" type="presParOf" srcId="{B660E5EB-6066-401A-B2FA-2C276F4793CA}" destId="{D30E9131-FF03-4064-AF2A-5C973DC58E58}" srcOrd="3" destOrd="0" presId="urn:microsoft.com/office/officeart/2005/8/layout/cycle4#1"/>
    <dgm:cxn modelId="{7A0E1D56-A3CD-1D4E-9695-B987FA931A34}" type="presParOf" srcId="{B660E5EB-6066-401A-B2FA-2C276F4793CA}" destId="{ADE4261F-1F80-4B44-8F4A-240ADC23E1A0}" srcOrd="4" destOrd="0" presId="urn:microsoft.com/office/officeart/2005/8/layout/cycle4#1"/>
    <dgm:cxn modelId="{F5AE573F-5562-5E46-A447-A9C4FFB86AAE}" type="presParOf" srcId="{2E703792-3ABF-47A6-B511-0ECD392750B5}" destId="{FB9FB790-BAC7-4050-9700-6C7EF0E2FF5F}" srcOrd="2" destOrd="0" presId="urn:microsoft.com/office/officeart/2005/8/layout/cycle4#1"/>
    <dgm:cxn modelId="{8AAE5367-D59A-0446-887F-D01263676DFA}" type="presParOf" srcId="{2E703792-3ABF-47A6-B511-0ECD392750B5}" destId="{092C8F0F-0E54-4FB8-A76C-FA424B5CB18C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D002A-C812-4EC8-A9D6-5601ECA3CE71}">
      <dsp:nvSpPr>
        <dsp:cNvPr id="0" name=""/>
        <dsp:cNvSpPr/>
      </dsp:nvSpPr>
      <dsp:spPr>
        <a:xfrm>
          <a:off x="0" y="347020"/>
          <a:ext cx="737957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1F2AA2-3578-4AAC-981E-6895653B5103}">
      <dsp:nvSpPr>
        <dsp:cNvPr id="0" name=""/>
        <dsp:cNvSpPr/>
      </dsp:nvSpPr>
      <dsp:spPr>
        <a:xfrm>
          <a:off x="368978" y="7539"/>
          <a:ext cx="5165703" cy="678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251" tIns="0" rIns="19525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La posture du tuteur vis-à-vis de son stagiaire</a:t>
          </a:r>
        </a:p>
      </dsp:txBody>
      <dsp:txXfrm>
        <a:off x="402122" y="40683"/>
        <a:ext cx="5099415" cy="612672"/>
      </dsp:txXfrm>
    </dsp:sp>
    <dsp:sp modelId="{55A59859-F971-48C5-9BFA-3960A9100A6C}">
      <dsp:nvSpPr>
        <dsp:cNvPr id="0" name=""/>
        <dsp:cNvSpPr/>
      </dsp:nvSpPr>
      <dsp:spPr>
        <a:xfrm>
          <a:off x="0" y="1390300"/>
          <a:ext cx="737957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11AD5A-0D2C-4B5F-BA93-BF18C12EC955}">
      <dsp:nvSpPr>
        <dsp:cNvPr id="0" name=""/>
        <dsp:cNvSpPr/>
      </dsp:nvSpPr>
      <dsp:spPr>
        <a:xfrm>
          <a:off x="368978" y="1050819"/>
          <a:ext cx="5165703" cy="6789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251" tIns="0" rIns="19525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Les visites du tuteur auprès du stagiaire</a:t>
          </a:r>
        </a:p>
      </dsp:txBody>
      <dsp:txXfrm>
        <a:off x="402122" y="1083963"/>
        <a:ext cx="5099415" cy="612672"/>
      </dsp:txXfrm>
    </dsp:sp>
    <dsp:sp modelId="{D6FBA17B-07C5-43DA-9787-BE02ED65581E}">
      <dsp:nvSpPr>
        <dsp:cNvPr id="0" name=""/>
        <dsp:cNvSpPr/>
      </dsp:nvSpPr>
      <dsp:spPr>
        <a:xfrm>
          <a:off x="0" y="2433580"/>
          <a:ext cx="737957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EE6861-7D4E-40A3-B2B4-45B5EEB20AD8}">
      <dsp:nvSpPr>
        <dsp:cNvPr id="0" name=""/>
        <dsp:cNvSpPr/>
      </dsp:nvSpPr>
      <dsp:spPr>
        <a:xfrm>
          <a:off x="368978" y="2094100"/>
          <a:ext cx="5165703" cy="6789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251" tIns="0" rIns="19525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L’observation de la pratique professionnelle du stagiaire</a:t>
          </a:r>
        </a:p>
      </dsp:txBody>
      <dsp:txXfrm>
        <a:off x="402122" y="2127244"/>
        <a:ext cx="5099415" cy="612672"/>
      </dsp:txXfrm>
    </dsp:sp>
    <dsp:sp modelId="{9DFE3310-5BF9-43F6-81D1-D50F06654543}">
      <dsp:nvSpPr>
        <dsp:cNvPr id="0" name=""/>
        <dsp:cNvSpPr/>
      </dsp:nvSpPr>
      <dsp:spPr>
        <a:xfrm>
          <a:off x="0" y="3476860"/>
          <a:ext cx="737957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EA24A1-2967-45D7-A39D-463D648AC7FD}">
      <dsp:nvSpPr>
        <dsp:cNvPr id="0" name=""/>
        <dsp:cNvSpPr/>
      </dsp:nvSpPr>
      <dsp:spPr>
        <a:xfrm>
          <a:off x="368978" y="3137380"/>
          <a:ext cx="5165703" cy="6789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251" tIns="0" rIns="19525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L’entretien avec le stagiaire</a:t>
          </a:r>
        </a:p>
      </dsp:txBody>
      <dsp:txXfrm>
        <a:off x="402122" y="3170524"/>
        <a:ext cx="5099415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E4963-9FD3-4650-A5A1-B5F387C004C6}">
      <dsp:nvSpPr>
        <dsp:cNvPr id="0" name=""/>
        <dsp:cNvSpPr/>
      </dsp:nvSpPr>
      <dsp:spPr>
        <a:xfrm>
          <a:off x="4673170" y="2249588"/>
          <a:ext cx="2480574" cy="19354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700" b="1" kern="1200" dirty="0"/>
            <a:t>CC1 </a:t>
          </a:r>
          <a:r>
            <a:rPr lang="fr-FR" sz="700" kern="1200" dirty="0"/>
            <a:t>Faire partager les valeurs de la République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700" b="1" kern="1200" dirty="0"/>
            <a:t>CC2  </a:t>
          </a:r>
          <a:r>
            <a:rPr lang="fr-FR" sz="700" kern="1200" dirty="0"/>
            <a:t>Inscrire son action dans le cadre des principes fondamentaux du système éducatif et dans le cadre réglementaire de l'école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700" b="1" kern="1200" dirty="0"/>
            <a:t>CC6  </a:t>
          </a:r>
          <a:r>
            <a:rPr lang="fr-FR" sz="700" kern="1200" dirty="0"/>
            <a:t>Agir en éducateur responsable et selon des principes éthiques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700" b="1" kern="1200" dirty="0"/>
            <a:t>CC14 </a:t>
          </a:r>
          <a:r>
            <a:rPr lang="fr-FR" sz="700" kern="1200" dirty="0"/>
            <a:t>S'engager dans une démarche individuelle et collective de développement professionnel</a:t>
          </a:r>
        </a:p>
      </dsp:txBody>
      <dsp:txXfrm>
        <a:off x="5459858" y="2775957"/>
        <a:ext cx="1651372" cy="1366530"/>
      </dsp:txXfrm>
    </dsp:sp>
    <dsp:sp modelId="{78D7939D-E0BD-48F4-BB57-D9B70E116C24}">
      <dsp:nvSpPr>
        <dsp:cNvPr id="0" name=""/>
        <dsp:cNvSpPr/>
      </dsp:nvSpPr>
      <dsp:spPr>
        <a:xfrm>
          <a:off x="370595" y="2261420"/>
          <a:ext cx="2245125" cy="1923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FF0000"/>
              </a:solidFill>
            </a:rPr>
            <a:t>CC5  </a:t>
          </a:r>
          <a:r>
            <a:rPr lang="fr-FR" sz="1000" kern="1200" dirty="0">
              <a:solidFill>
                <a:srgbClr val="FF0000"/>
              </a:solidFill>
            </a:rPr>
            <a:t>Accompagner les élèves dans leur parcours de formation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FF0000"/>
              </a:solidFill>
            </a:rPr>
            <a:t>CC7  </a:t>
          </a:r>
          <a:r>
            <a:rPr lang="fr-FR" sz="1000" kern="1200" dirty="0">
              <a:solidFill>
                <a:srgbClr val="FF0000"/>
              </a:solidFill>
            </a:rPr>
            <a:t>Maîtriser la langue française à des fins de communication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FF0000"/>
              </a:solidFill>
            </a:rPr>
            <a:t>CC10  </a:t>
          </a:r>
          <a:r>
            <a:rPr lang="fr-FR" sz="1000" kern="1200" dirty="0">
              <a:solidFill>
                <a:srgbClr val="FF0000"/>
              </a:solidFill>
            </a:rPr>
            <a:t>Coopérer au sein d'une équipe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FF0000"/>
              </a:solidFill>
            </a:rPr>
            <a:t>CC 11  </a:t>
          </a:r>
          <a:r>
            <a:rPr lang="fr-FR" sz="1000" kern="1200" dirty="0">
              <a:solidFill>
                <a:srgbClr val="FF0000"/>
              </a:solidFill>
            </a:rPr>
            <a:t>Contribuer à l'action de la communauté éducative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FF0000"/>
              </a:solidFill>
            </a:rPr>
            <a:t>CC12/13  </a:t>
          </a:r>
          <a:r>
            <a:rPr lang="fr-FR" sz="1000" kern="1200" dirty="0">
              <a:solidFill>
                <a:srgbClr val="FF0000"/>
              </a:solidFill>
            </a:rPr>
            <a:t>Coopérer avec les parents d'élèves, avec les partenaires de l’école</a:t>
          </a:r>
        </a:p>
      </dsp:txBody>
      <dsp:txXfrm>
        <a:off x="412856" y="2784645"/>
        <a:ext cx="1487065" cy="1358367"/>
      </dsp:txXfrm>
    </dsp:sp>
    <dsp:sp modelId="{E38E69CC-B32C-4D7C-8763-D802B9E44077}">
      <dsp:nvSpPr>
        <dsp:cNvPr id="0" name=""/>
        <dsp:cNvSpPr/>
      </dsp:nvSpPr>
      <dsp:spPr>
        <a:xfrm>
          <a:off x="4785095" y="293495"/>
          <a:ext cx="2089908" cy="17769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70C0"/>
              </a:solidFill>
            </a:rPr>
            <a:t>P.2  </a:t>
          </a:r>
          <a:r>
            <a:rPr lang="fr-FR" sz="1000" kern="1200" dirty="0">
              <a:solidFill>
                <a:srgbClr val="0070C0"/>
              </a:solidFill>
            </a:rPr>
            <a:t> Maîtriser la langue française dans le cadre de son enseignement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b="1" kern="1200" dirty="0">
              <a:solidFill>
                <a:srgbClr val="0070C0"/>
              </a:solidFill>
            </a:rPr>
            <a:t>P.4   Organiser et assurer un mode de fonctionnement du groupe favorisant l'apprentissage et la socialisation des élèves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70C0"/>
              </a:solidFill>
            </a:rPr>
            <a:t>CC3 </a:t>
          </a:r>
          <a:r>
            <a:rPr lang="fr-FR" sz="1000" kern="1200" dirty="0">
              <a:solidFill>
                <a:srgbClr val="0070C0"/>
              </a:solidFill>
            </a:rPr>
            <a:t>Connaître les élèves et les processus d'apprentissage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70C0"/>
              </a:solidFill>
            </a:rPr>
            <a:t>CC4</a:t>
          </a:r>
          <a:r>
            <a:rPr lang="fr-FR" sz="1000" kern="1200" dirty="0">
              <a:solidFill>
                <a:srgbClr val="0070C0"/>
              </a:solidFill>
            </a:rPr>
            <a:t> Prendre en compte la diversité des élèves</a:t>
          </a:r>
        </a:p>
      </dsp:txBody>
      <dsp:txXfrm>
        <a:off x="5451101" y="332528"/>
        <a:ext cx="1384869" cy="1254628"/>
      </dsp:txXfrm>
    </dsp:sp>
    <dsp:sp modelId="{91AD0C12-0B86-4D54-992E-E27B198CC89D}">
      <dsp:nvSpPr>
        <dsp:cNvPr id="0" name=""/>
        <dsp:cNvSpPr/>
      </dsp:nvSpPr>
      <dsp:spPr>
        <a:xfrm>
          <a:off x="472823" y="423229"/>
          <a:ext cx="2089908" cy="17156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B050"/>
              </a:solidFill>
            </a:rPr>
            <a:t>P.1  </a:t>
          </a:r>
          <a:r>
            <a:rPr lang="fr-FR" sz="1000" kern="1200" dirty="0">
              <a:solidFill>
                <a:srgbClr val="00B050"/>
              </a:solidFill>
            </a:rPr>
            <a:t> Maîtriser les savoirs disciplinaires et leur didactique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B050"/>
              </a:solidFill>
            </a:rPr>
            <a:t>P.3  </a:t>
          </a:r>
          <a:r>
            <a:rPr lang="fr-FR" sz="1000" kern="1200" dirty="0">
              <a:solidFill>
                <a:srgbClr val="00B050"/>
              </a:solidFill>
            </a:rPr>
            <a:t> Construire, mettre en œuvre et animer des situations d'enseignement et d'apprentissage prenant en compte la diversité des élèves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B050"/>
              </a:solidFill>
            </a:rPr>
            <a:t>P.5  </a:t>
          </a:r>
          <a:r>
            <a:rPr lang="fr-FR" sz="1000" kern="1200" dirty="0">
              <a:solidFill>
                <a:srgbClr val="00B050"/>
              </a:solidFill>
            </a:rPr>
            <a:t> Évaluer les progrès et les acquisitions des élèves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1" kern="1200" dirty="0">
              <a:solidFill>
                <a:srgbClr val="00B050"/>
              </a:solidFill>
            </a:rPr>
            <a:t>CC9 </a:t>
          </a:r>
          <a:r>
            <a:rPr lang="fr-FR" sz="1000" kern="1200" dirty="0">
              <a:solidFill>
                <a:srgbClr val="00B050"/>
              </a:solidFill>
            </a:rPr>
            <a:t>Intégrer les éléments de la culture numérique nécessaires à l'exercice de son métier</a:t>
          </a:r>
        </a:p>
      </dsp:txBody>
      <dsp:txXfrm>
        <a:off x="510511" y="460917"/>
        <a:ext cx="1387559" cy="1211384"/>
      </dsp:txXfrm>
    </dsp:sp>
    <dsp:sp modelId="{0E361F42-239A-4D7D-B122-8A2F41791300}">
      <dsp:nvSpPr>
        <dsp:cNvPr id="0" name=""/>
        <dsp:cNvSpPr/>
      </dsp:nvSpPr>
      <dsp:spPr>
        <a:xfrm>
          <a:off x="1784101" y="260954"/>
          <a:ext cx="1831842" cy="1831842"/>
        </a:xfrm>
        <a:prstGeom prst="pieWedge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/>
            <a:t>Pôle de la CONCEPTION de l’enseignement</a:t>
          </a:r>
        </a:p>
      </dsp:txBody>
      <dsp:txXfrm>
        <a:off x="2320635" y="797488"/>
        <a:ext cx="1295308" cy="1295308"/>
      </dsp:txXfrm>
    </dsp:sp>
    <dsp:sp modelId="{ED325DC7-83B5-4D62-8A13-24ED4BB7B2CB}">
      <dsp:nvSpPr>
        <dsp:cNvPr id="0" name=""/>
        <dsp:cNvSpPr/>
      </dsp:nvSpPr>
      <dsp:spPr>
        <a:xfrm rot="5400000">
          <a:off x="3700555" y="260954"/>
          <a:ext cx="1831842" cy="1831842"/>
        </a:xfrm>
        <a:prstGeom prst="pieWedge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/>
            <a:t>Pôle de la CONDUITE de l’enseignement</a:t>
          </a:r>
        </a:p>
      </dsp:txBody>
      <dsp:txXfrm rot="-5400000">
        <a:off x="3700555" y="797488"/>
        <a:ext cx="1295308" cy="1295308"/>
      </dsp:txXfrm>
    </dsp:sp>
    <dsp:sp modelId="{55ED045A-1382-4C93-A460-9A76C633B704}">
      <dsp:nvSpPr>
        <dsp:cNvPr id="0" name=""/>
        <dsp:cNvSpPr/>
      </dsp:nvSpPr>
      <dsp:spPr>
        <a:xfrm rot="10800000">
          <a:off x="3700555" y="2177408"/>
          <a:ext cx="1831842" cy="1831842"/>
        </a:xfrm>
        <a:prstGeom prst="pieWedge">
          <a:avLst/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/>
            <a:t>Pôle de la POSTURE professionnelle</a:t>
          </a:r>
        </a:p>
      </dsp:txBody>
      <dsp:txXfrm rot="10800000">
        <a:off x="3700555" y="2177408"/>
        <a:ext cx="1295308" cy="1295308"/>
      </dsp:txXfrm>
    </dsp:sp>
    <dsp:sp modelId="{D30E9131-FF03-4064-AF2A-5C973DC58E58}">
      <dsp:nvSpPr>
        <dsp:cNvPr id="0" name=""/>
        <dsp:cNvSpPr/>
      </dsp:nvSpPr>
      <dsp:spPr>
        <a:xfrm rot="16200000">
          <a:off x="1784101" y="2177408"/>
          <a:ext cx="1831842" cy="1831842"/>
        </a:xfrm>
        <a:prstGeom prst="pieWedg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/>
            <a:t>Pôle de l’ENGAGEMENT au sein de la communauté éducative</a:t>
          </a:r>
        </a:p>
      </dsp:txBody>
      <dsp:txXfrm rot="5400000">
        <a:off x="2320635" y="2177408"/>
        <a:ext cx="1295308" cy="1295308"/>
      </dsp:txXfrm>
    </dsp:sp>
    <dsp:sp modelId="{FB9FB790-BAC7-4050-9700-6C7EF0E2FF5F}">
      <dsp:nvSpPr>
        <dsp:cNvPr id="0" name=""/>
        <dsp:cNvSpPr/>
      </dsp:nvSpPr>
      <dsp:spPr>
        <a:xfrm>
          <a:off x="3342013" y="1754350"/>
          <a:ext cx="632472" cy="549975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92C8F0F-0E54-4FB8-A76C-FA424B5CB18C}">
      <dsp:nvSpPr>
        <dsp:cNvPr id="0" name=""/>
        <dsp:cNvSpPr/>
      </dsp:nvSpPr>
      <dsp:spPr>
        <a:xfrm rot="10800000">
          <a:off x="3342013" y="1965879"/>
          <a:ext cx="632472" cy="549975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1BA08-9D49-45AE-AB9F-41FB707FE192}" type="datetimeFigureOut">
              <a:rPr lang="fr-FR" smtClean="0"/>
              <a:t>30/09/2024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821AC-C6C7-4C5C-B37F-4E1318E7F46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48195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211F-D4E1-490D-854E-B8D14DF14210}" type="datetimeFigureOut">
              <a:rPr lang="fr-FR" smtClean="0"/>
              <a:t>30/09/2024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7F6FF-BAE9-4096-9ED9-30A749D01CE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485065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41EB1-6A4B-48CE-8F99-AA61FFC4E96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244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41EB1-6A4B-48CE-8F99-AA61FFC4E96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01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41EB1-6A4B-48CE-8F99-AA61FFC4E96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152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7FEAE168-9C93-44B5-A79F-40C676A1D1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E04DB3B3-B7E0-4A8C-905F-663EA9142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207378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41EB1-6A4B-48CE-8F99-AA61FFC4E961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603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41EB1-6A4B-48CE-8F99-AA61FFC4E961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206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>
            <a:extLst>
              <a:ext uri="{FF2B5EF4-FFF2-40B4-BE49-F238E27FC236}">
                <a16:creationId xmlns:a16="http://schemas.microsoft.com/office/drawing/2014/main" id="{427AC6BD-9519-46CF-AC4C-96C6D03BDC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F0FE74FE-F2AB-4D39-8DC6-74671089C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776202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Mission d'enseignement en responsabilité devant élèves et les missions liées au service d'enseignement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B7F6FF-BAE9-4096-9ED9-30A749D01CE5}" type="slidenum">
              <a:rPr lang="fr-FR" smtClean="0"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9743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montant du forfait (forfait "normal" : 450 €, forfait "allégé : 225 €, forfait "majoré" : 562 €)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IPR rédige le CIAP et saisit la DRH par l'intermédiaire de la CRH</a:t>
            </a:r>
          </a:p>
          <a:p>
            <a:endParaRPr lang="fr-F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r-F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B7F6FF-BAE9-4096-9ED9-30A749D01CE5}" type="slidenum">
              <a:rPr lang="fr-FR" smtClean="0"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609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09" y="141317"/>
            <a:ext cx="1143677" cy="1149021"/>
          </a:xfrm>
          <a:prstGeom prst="rect">
            <a:avLst/>
          </a:prstGeom>
        </p:spPr>
      </p:pic>
      <p:sp>
        <p:nvSpPr>
          <p:cNvPr id="6" name="ZoneTexte 5"/>
          <p:cNvSpPr txBox="1"/>
          <p:nvPr userDrawn="1"/>
        </p:nvSpPr>
        <p:spPr>
          <a:xfrm>
            <a:off x="349058" y="2963114"/>
            <a:ext cx="6317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94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28/09/2022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Inspection académique régionale EPS - Académie de Lyon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F28-362B-423A-948E-5514203F35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87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28/09/2022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Inspection académique régionale EPS - Académie de Lyon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F28-362B-423A-948E-5514203F35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72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58" y="190870"/>
            <a:ext cx="3784821" cy="3370771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5226529"/>
            <a:ext cx="3240000" cy="1200000"/>
          </a:xfrm>
        </p:spPr>
        <p:txBody>
          <a:bodyPr anchor="b" anchorCtr="0"/>
          <a:lstStyle>
            <a:lvl1pPr>
              <a:defRPr sz="1062"/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108174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78805"/>
            <a:ext cx="2060537" cy="1835119"/>
          </a:xfrm>
          <a:prstGeom prst="rect">
            <a:avLst/>
          </a:prstGeom>
        </p:spPr>
      </p:pic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000" b="1" cap="all" baseline="0"/>
            </a:lvl1pPr>
            <a:lvl2pPr marL="0" indent="0">
              <a:spcBef>
                <a:spcPts val="462"/>
              </a:spcBef>
              <a:spcAft>
                <a:spcPts val="0"/>
              </a:spcAft>
              <a:buNone/>
              <a:defRPr sz="1708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36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2522624"/>
            <a:ext cx="2520000" cy="3374400"/>
          </a:xfrm>
        </p:spPr>
        <p:txBody>
          <a:bodyPr/>
          <a:lstStyle>
            <a:lvl1pPr marL="132923" indent="-132923">
              <a:spcBef>
                <a:spcPts val="369"/>
              </a:spcBef>
              <a:spcAft>
                <a:spcPts val="738"/>
              </a:spcAft>
              <a:buFont typeface="+mj-lt"/>
              <a:buAutoNum type="arabicPeriod"/>
              <a:defRPr b="1"/>
            </a:lvl1pPr>
            <a:lvl2pPr marL="299077" indent="-132923">
              <a:spcBef>
                <a:spcPts val="554"/>
              </a:spcBef>
              <a:spcAft>
                <a:spcPts val="73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2524800"/>
            <a:ext cx="2520000" cy="3374400"/>
          </a:xfrm>
        </p:spPr>
        <p:txBody>
          <a:bodyPr/>
          <a:lstStyle>
            <a:lvl1pPr marL="132923" indent="-132923">
              <a:spcBef>
                <a:spcPts val="369"/>
              </a:spcBef>
              <a:spcAft>
                <a:spcPts val="738"/>
              </a:spcAft>
              <a:buFont typeface="+mj-lt"/>
              <a:buAutoNum type="arabicPeriod"/>
              <a:defRPr b="1"/>
            </a:lvl1pPr>
            <a:lvl2pPr marL="299077" indent="-132923">
              <a:spcBef>
                <a:spcPts val="554"/>
              </a:spcBef>
              <a:spcAft>
                <a:spcPts val="73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2524800"/>
            <a:ext cx="2520000" cy="3374400"/>
          </a:xfrm>
        </p:spPr>
        <p:txBody>
          <a:bodyPr/>
          <a:lstStyle>
            <a:lvl1pPr marL="132923" indent="-132923">
              <a:spcBef>
                <a:spcPts val="369"/>
              </a:spcBef>
              <a:spcAft>
                <a:spcPts val="738"/>
              </a:spcAft>
              <a:buFont typeface="+mj-lt"/>
              <a:buAutoNum type="arabicPeriod"/>
              <a:defRPr b="1"/>
            </a:lvl1pPr>
            <a:lvl2pPr marL="299077" indent="-132923">
              <a:spcBef>
                <a:spcPts val="554"/>
              </a:spcBef>
              <a:spcAft>
                <a:spcPts val="73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676072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9144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84000"/>
            <a:ext cx="8424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65538" indent="-365538">
              <a:buFont typeface="+mj-lt"/>
              <a:buAutoNum type="arabicPeriod"/>
              <a:defRPr sz="300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982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99692" indent="-99692" algn="r">
              <a:spcAft>
                <a:spcPts val="0"/>
              </a:spcAft>
              <a:buFont typeface="+mj-lt"/>
              <a:buAutoNum type="arabicPeriod"/>
              <a:defRPr sz="692" b="1"/>
            </a:lvl1pPr>
            <a:lvl2pPr marL="99692" indent="-996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692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12458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Calibri"/>
              </a:rPr>
              <a:t>Cliquez et modifiez le titre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ACED28EF-2544-4567-8BD2-C5E6FB5AAFCB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t>30/09/2024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29AB9FFF-FB74-4BB3-B870-80869DC4500E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  <p:extLst>
      <p:ext uri="{BB962C8B-B14F-4D97-AF65-F5344CB8AC3E}">
        <p14:creationId xmlns:p14="http://schemas.microsoft.com/office/powerpoint/2010/main" val="197907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701" r:id="rId2"/>
    <p:sldLayoutId id="2147483702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72" y="116633"/>
            <a:ext cx="688523" cy="613201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1200000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2448000"/>
            <a:ext cx="8424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692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692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692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64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</p:sldLayoutIdLst>
  <p:hf hdr="0"/>
  <p:txStyles>
    <p:titleStyle>
      <a:lvl1pPr algn="l" defTabSz="844062" rtl="0" eaLnBrk="1" latinLnBrk="0" hangingPunct="1">
        <a:lnSpc>
          <a:spcPct val="90000"/>
        </a:lnSpc>
        <a:spcBef>
          <a:spcPct val="0"/>
        </a:spcBef>
        <a:buNone/>
        <a:defRPr sz="2354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44062" rtl="0" eaLnBrk="1" latinLnBrk="0" hangingPunct="1">
        <a:lnSpc>
          <a:spcPct val="100000"/>
        </a:lnSpc>
        <a:spcBef>
          <a:spcPts val="0"/>
        </a:spcBef>
        <a:spcAft>
          <a:spcPts val="462"/>
        </a:spcAft>
        <a:buFont typeface="Arial" pitchFamily="34" charset="0"/>
        <a:buNone/>
        <a:defRPr sz="969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32616" indent="-66462" algn="l" defTabSz="844062" rtl="0" eaLnBrk="1" latinLnBrk="0" hangingPunct="1">
        <a:lnSpc>
          <a:spcPct val="100000"/>
        </a:lnSpc>
        <a:spcBef>
          <a:spcPts val="554"/>
        </a:spcBef>
        <a:spcAft>
          <a:spcPts val="554"/>
        </a:spcAft>
        <a:buFont typeface="Arial" pitchFamily="34" charset="0"/>
        <a:buChar char="•"/>
        <a:defRPr sz="877" kern="1200">
          <a:solidFill>
            <a:schemeClr val="tx1"/>
          </a:solidFill>
          <a:latin typeface="+mn-lt"/>
          <a:ea typeface="+mn-ea"/>
          <a:cs typeface="+mn-cs"/>
        </a:defRPr>
      </a:lvl2pPr>
      <a:lvl3pPr marL="398770" indent="-66462" algn="l" defTabSz="844062" rtl="0" eaLnBrk="1" latinLnBrk="0" hangingPunct="1">
        <a:lnSpc>
          <a:spcPct val="100000"/>
        </a:lnSpc>
        <a:spcBef>
          <a:spcPts val="92"/>
        </a:spcBef>
        <a:spcAft>
          <a:spcPts val="92"/>
        </a:spcAft>
        <a:buSzPct val="100000"/>
        <a:buFont typeface="Arial" pitchFamily="34" charset="0"/>
        <a:buChar char="•"/>
        <a:defRPr sz="785" kern="1200">
          <a:solidFill>
            <a:schemeClr val="tx1"/>
          </a:solidFill>
          <a:latin typeface="+mn-lt"/>
          <a:ea typeface="+mn-ea"/>
          <a:cs typeface="+mn-cs"/>
        </a:defRPr>
      </a:lvl3pPr>
      <a:lvl4pPr marL="564923" indent="-66462" algn="l" defTabSz="844062" rtl="0" eaLnBrk="1" latinLnBrk="0" hangingPunct="1">
        <a:lnSpc>
          <a:spcPct val="100000"/>
        </a:lnSpc>
        <a:spcBef>
          <a:spcPts val="92"/>
        </a:spcBef>
        <a:spcAft>
          <a:spcPts val="92"/>
        </a:spcAft>
        <a:buSzPct val="100000"/>
        <a:buFont typeface="Arial" pitchFamily="34" charset="0"/>
        <a:buChar char="•"/>
        <a:defRPr sz="692" kern="1200">
          <a:solidFill>
            <a:schemeClr val="tx1"/>
          </a:solidFill>
          <a:latin typeface="+mn-lt"/>
          <a:ea typeface="+mn-ea"/>
          <a:cs typeface="+mn-cs"/>
        </a:defRPr>
      </a:lvl4pPr>
      <a:lvl5pPr marL="764307" indent="-66462" algn="l" defTabSz="844062" rtl="0" eaLnBrk="1" latinLnBrk="0" hangingPunct="1">
        <a:lnSpc>
          <a:spcPct val="100000"/>
        </a:lnSpc>
        <a:spcBef>
          <a:spcPts val="92"/>
        </a:spcBef>
        <a:spcAft>
          <a:spcPts val="92"/>
        </a:spcAft>
        <a:buSzPct val="100000"/>
        <a:buFont typeface="Arial" pitchFamily="34" charset="0"/>
        <a:buChar char="•"/>
        <a:defRPr sz="6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169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231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262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31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62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093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23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154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185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15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247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72" y="116633"/>
            <a:ext cx="688523" cy="613201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1200000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2448000"/>
            <a:ext cx="8424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692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692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692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279488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l" defTabSz="844062" rtl="0" eaLnBrk="1" latinLnBrk="0" hangingPunct="1">
        <a:lnSpc>
          <a:spcPct val="90000"/>
        </a:lnSpc>
        <a:spcBef>
          <a:spcPct val="0"/>
        </a:spcBef>
        <a:buNone/>
        <a:defRPr sz="2354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44062" rtl="0" eaLnBrk="1" latinLnBrk="0" hangingPunct="1">
        <a:lnSpc>
          <a:spcPct val="100000"/>
        </a:lnSpc>
        <a:spcBef>
          <a:spcPts val="0"/>
        </a:spcBef>
        <a:spcAft>
          <a:spcPts val="462"/>
        </a:spcAft>
        <a:buFont typeface="Arial" pitchFamily="34" charset="0"/>
        <a:buNone/>
        <a:defRPr sz="969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32616" indent="-66462" algn="l" defTabSz="844062" rtl="0" eaLnBrk="1" latinLnBrk="0" hangingPunct="1">
        <a:lnSpc>
          <a:spcPct val="100000"/>
        </a:lnSpc>
        <a:spcBef>
          <a:spcPts val="554"/>
        </a:spcBef>
        <a:spcAft>
          <a:spcPts val="554"/>
        </a:spcAft>
        <a:buFont typeface="Arial" pitchFamily="34" charset="0"/>
        <a:buChar char="•"/>
        <a:defRPr sz="877" kern="1200">
          <a:solidFill>
            <a:schemeClr val="tx1"/>
          </a:solidFill>
          <a:latin typeface="+mn-lt"/>
          <a:ea typeface="+mn-ea"/>
          <a:cs typeface="+mn-cs"/>
        </a:defRPr>
      </a:lvl2pPr>
      <a:lvl3pPr marL="398770" indent="-66462" algn="l" defTabSz="844062" rtl="0" eaLnBrk="1" latinLnBrk="0" hangingPunct="1">
        <a:lnSpc>
          <a:spcPct val="100000"/>
        </a:lnSpc>
        <a:spcBef>
          <a:spcPts val="92"/>
        </a:spcBef>
        <a:spcAft>
          <a:spcPts val="92"/>
        </a:spcAft>
        <a:buSzPct val="100000"/>
        <a:buFont typeface="Arial" pitchFamily="34" charset="0"/>
        <a:buChar char="•"/>
        <a:defRPr sz="785" kern="1200">
          <a:solidFill>
            <a:schemeClr val="tx1"/>
          </a:solidFill>
          <a:latin typeface="+mn-lt"/>
          <a:ea typeface="+mn-ea"/>
          <a:cs typeface="+mn-cs"/>
        </a:defRPr>
      </a:lvl3pPr>
      <a:lvl4pPr marL="564923" indent="-66462" algn="l" defTabSz="844062" rtl="0" eaLnBrk="1" latinLnBrk="0" hangingPunct="1">
        <a:lnSpc>
          <a:spcPct val="100000"/>
        </a:lnSpc>
        <a:spcBef>
          <a:spcPts val="92"/>
        </a:spcBef>
        <a:spcAft>
          <a:spcPts val="92"/>
        </a:spcAft>
        <a:buSzPct val="100000"/>
        <a:buFont typeface="Arial" pitchFamily="34" charset="0"/>
        <a:buChar char="•"/>
        <a:defRPr sz="692" kern="1200">
          <a:solidFill>
            <a:schemeClr val="tx1"/>
          </a:solidFill>
          <a:latin typeface="+mn-lt"/>
          <a:ea typeface="+mn-ea"/>
          <a:cs typeface="+mn-cs"/>
        </a:defRPr>
      </a:lvl4pPr>
      <a:lvl5pPr marL="764307" indent="-66462" algn="l" defTabSz="844062" rtl="0" eaLnBrk="1" latinLnBrk="0" hangingPunct="1">
        <a:lnSpc>
          <a:spcPct val="100000"/>
        </a:lnSpc>
        <a:spcBef>
          <a:spcPts val="92"/>
        </a:spcBef>
        <a:spcAft>
          <a:spcPts val="92"/>
        </a:spcAft>
        <a:buSzPct val="100000"/>
        <a:buFont typeface="Arial" pitchFamily="34" charset="0"/>
        <a:buChar char="•"/>
        <a:defRPr sz="6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169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231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262" indent="-211015" algn="l" defTabSz="844062" rtl="0" eaLnBrk="1" latinLnBrk="0" hangingPunct="1">
        <a:spcBef>
          <a:spcPct val="20000"/>
        </a:spcBef>
        <a:buFont typeface="Arial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31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62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093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23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154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185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15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247" algn="l" defTabSz="844062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bbb-adm-scalelite.visio.education.fr/playback/presentation/2.3/c1e33ca9a20835c4ab4b52006f4c612cade4dbda-1726499867323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0085" y="1842460"/>
            <a:ext cx="754756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latin typeface="Marianne" panose="02000000000000000000" pitchFamily="50" charset="0"/>
              </a:rPr>
              <a:t>Webinaire</a:t>
            </a:r>
          </a:p>
          <a:p>
            <a:pPr algn="ctr"/>
            <a:endParaRPr lang="fr-FR" dirty="0">
              <a:latin typeface="Marianne" panose="02000000000000000000" pitchFamily="50" charset="0"/>
            </a:endParaRPr>
          </a:p>
          <a:p>
            <a:pPr algn="ctr"/>
            <a:r>
              <a:rPr lang="fr-FR" sz="4000" dirty="0">
                <a:latin typeface="Marianne" panose="02000000000000000000" pitchFamily="50" charset="0"/>
              </a:rPr>
              <a:t>Tuteurs étudiants M2</a:t>
            </a:r>
          </a:p>
          <a:p>
            <a:pPr algn="ctr"/>
            <a:r>
              <a:rPr lang="fr-FR" sz="4000" dirty="0">
                <a:latin typeface="Marianne" panose="02000000000000000000" pitchFamily="50" charset="0"/>
              </a:rPr>
              <a:t>Contractuels alternants (M2C)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390372" y="4891109"/>
            <a:ext cx="3986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>
                <a:latin typeface="Marianne" panose="02000000000000000000" pitchFamily="50" charset="0"/>
              </a:rPr>
              <a:t>Lundi 30 </a:t>
            </a:r>
            <a:r>
              <a:rPr lang="fr-FR" sz="2400" dirty="0">
                <a:latin typeface="Marianne" panose="02000000000000000000" pitchFamily="50" charset="0"/>
              </a:rPr>
              <a:t>septembre </a:t>
            </a:r>
            <a:r>
              <a:rPr lang="fr-FR" sz="2400" dirty="0" smtClean="0">
                <a:latin typeface="Marianne" panose="02000000000000000000" pitchFamily="50" charset="0"/>
              </a:rPr>
              <a:t>2024</a:t>
            </a:r>
            <a:endParaRPr lang="fr-FR" sz="2400" dirty="0">
              <a:latin typeface="Marianne" panose="02000000000000000000" pitchFamily="50" charset="0"/>
            </a:endParaRPr>
          </a:p>
          <a:p>
            <a:pPr algn="ctr"/>
            <a:r>
              <a:rPr lang="fr-FR" sz="2400" dirty="0" smtClean="0">
                <a:latin typeface="Marianne" panose="02000000000000000000" pitchFamily="50" charset="0"/>
              </a:rPr>
              <a:t>17h30 </a:t>
            </a:r>
            <a:r>
              <a:rPr lang="fr-FR" sz="2400" dirty="0">
                <a:latin typeface="Marianne" panose="02000000000000000000" pitchFamily="50" charset="0"/>
              </a:rPr>
              <a:t>– </a:t>
            </a:r>
            <a:r>
              <a:rPr lang="fr-FR" sz="2400" dirty="0" smtClean="0">
                <a:latin typeface="Marianne" panose="02000000000000000000" pitchFamily="50" charset="0"/>
              </a:rPr>
              <a:t>19h00</a:t>
            </a:r>
            <a:endParaRPr lang="fr-FR" sz="2400" dirty="0">
              <a:latin typeface="Marianne" panose="02000000000000000000" pitchFamily="50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5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F28-362B-423A-948E-5514203F3507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1656310822"/>
              </p:ext>
            </p:extLst>
          </p:nvPr>
        </p:nvGraphicFramePr>
        <p:xfrm>
          <a:off x="892629" y="2180468"/>
          <a:ext cx="73795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257722" y="1118019"/>
            <a:ext cx="345960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 dirty="0">
                <a:latin typeface="Marianne" panose="02000000000000000000" pitchFamily="50" charset="0"/>
              </a:rPr>
              <a:t>3) Rôle des tuteurs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046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F28-362B-423A-948E-5514203F3507}" type="slidenum">
              <a:rPr lang="fr-FR" smtClean="0"/>
              <a:t>11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253373" y="1141684"/>
            <a:ext cx="2428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None/>
              <a:defRPr/>
            </a:pPr>
            <a:r>
              <a:rPr lang="fr-FR" altLang="fr-FR" b="1" dirty="0"/>
              <a:t>La posture du tuteur</a:t>
            </a:r>
          </a:p>
        </p:txBody>
      </p:sp>
      <p:sp>
        <p:nvSpPr>
          <p:cNvPr id="9" name="Rectangle 8"/>
          <p:cNvSpPr/>
          <p:nvPr/>
        </p:nvSpPr>
        <p:spPr>
          <a:xfrm>
            <a:off x="1842986" y="1429336"/>
            <a:ext cx="570861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350" i="1" dirty="0"/>
              <a:t>A mettre en relation avec les </a:t>
            </a:r>
            <a:r>
              <a:rPr lang="fr-FR" sz="1350" i="1" u="sng" dirty="0"/>
              <a:t>attendus universitaires </a:t>
            </a:r>
            <a:r>
              <a:rPr lang="fr-FR" sz="1350" i="1" dirty="0"/>
              <a:t>de l’année de stage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3954" y="1993988"/>
            <a:ext cx="2609073" cy="2169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350" i="1" dirty="0"/>
              <a:t>Désignation sur propositions des IA-IPR et des chefs d’établissement, à partir de la connaissance de ….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333399"/>
                </a:solidFill>
              </a:rPr>
              <a:t>Expertise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333399"/>
                </a:solidFill>
              </a:rPr>
              <a:t>Ancienneté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333399"/>
                </a:solidFill>
              </a:rPr>
              <a:t>Disponibilité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333399"/>
                </a:solidFill>
              </a:rPr>
              <a:t>Investissement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55432" y="1984154"/>
            <a:ext cx="2885552" cy="36586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350" i="1" dirty="0"/>
              <a:t>Avec pour mission de….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Aider face à l’urgence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Organiser et prioriser</a:t>
            </a:r>
            <a:endParaRPr lang="fr-FR" altLang="fr-FR" sz="1350" b="1" strike="sngStrike" dirty="0">
              <a:solidFill>
                <a:srgbClr val="7030A0"/>
              </a:solidFill>
            </a:endParaRP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Aider à comprendre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Donner des repères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FF0000"/>
                </a:solidFill>
              </a:rPr>
              <a:t>Elaborer un « projet de professionnalisation »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Rassurer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Accompagner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Soutenir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FF0000"/>
                </a:solidFill>
              </a:rPr>
              <a:t>Evaluer </a:t>
            </a:r>
          </a:p>
          <a:p>
            <a:pPr>
              <a:spcBef>
                <a:spcPct val="50000"/>
              </a:spcBef>
            </a:pPr>
            <a:r>
              <a:rPr lang="fr-FR" altLang="fr-FR" sz="1350" b="1" dirty="0">
                <a:solidFill>
                  <a:srgbClr val="7030A0"/>
                </a:solidFill>
              </a:rPr>
              <a:t>               </a:t>
            </a:r>
            <a:r>
              <a:rPr lang="fr-FR" altLang="fr-FR" sz="1500" i="1" dirty="0"/>
              <a:t>son stagiaire….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13387" y="1993988"/>
            <a:ext cx="2746526" cy="23775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350" i="1" dirty="0"/>
              <a:t>En vue de …..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Développer les compétences professionnelles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S’assurer de la qualité du service</a:t>
            </a:r>
          </a:p>
          <a:p>
            <a:pPr marL="257175" indent="-257175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fr-FR" altLang="fr-FR" sz="1350" b="1" dirty="0">
                <a:solidFill>
                  <a:srgbClr val="7030A0"/>
                </a:solidFill>
              </a:rPr>
              <a:t>Enrichir le processus de formation</a:t>
            </a:r>
          </a:p>
          <a:p>
            <a:pPr algn="r">
              <a:spcBef>
                <a:spcPct val="50000"/>
              </a:spcBef>
            </a:pPr>
            <a:r>
              <a:rPr lang="fr-FR" altLang="fr-FR" sz="1350" i="1" dirty="0"/>
              <a:t>de son stagiaire ….. </a:t>
            </a:r>
          </a:p>
        </p:txBody>
      </p:sp>
      <p:grpSp>
        <p:nvGrpSpPr>
          <p:cNvPr id="13" name="Groupe 12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118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F28-362B-423A-948E-5514203F3507}" type="slidenum">
              <a:rPr lang="fr-FR" smtClean="0"/>
              <a:t>12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414264" y="1192515"/>
            <a:ext cx="4006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None/>
              <a:defRPr/>
            </a:pPr>
            <a:r>
              <a:rPr lang="fr-FR" altLang="fr-FR" b="1" dirty="0"/>
              <a:t>Les visites auprès de son stagiaire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92628" y="1731152"/>
            <a:ext cx="245745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En amont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503376" y="1731152"/>
            <a:ext cx="211455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Pendant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71224" y="1731152"/>
            <a:ext cx="274412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Après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906916" y="2232692"/>
            <a:ext cx="2457450" cy="784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dirty="0"/>
              <a:t>Envoi des </a:t>
            </a:r>
            <a:r>
              <a:rPr lang="fr-FR" sz="1500" b="1" dirty="0"/>
              <a:t>documents préparatoires </a:t>
            </a:r>
            <a:r>
              <a:rPr lang="fr-FR" sz="1500" dirty="0"/>
              <a:t>par le stagiaire </a:t>
            </a:r>
            <a:r>
              <a:rPr lang="fr-FR" sz="1500" b="1" dirty="0"/>
              <a:t>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947220" y="3007298"/>
            <a:ext cx="2431433" cy="2400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dirty="0"/>
              <a:t>Il peut indiquer aussi, par écrit, des éléments précis et ciblés sous forme d’ </a:t>
            </a:r>
            <a:r>
              <a:rPr lang="fr-FR" sz="1500" b="1" dirty="0"/>
              <a:t>observables autodéterminés</a:t>
            </a:r>
            <a:r>
              <a:rPr lang="fr-FR" sz="1500" dirty="0"/>
              <a:t>, de questions,  de </a:t>
            </a:r>
            <a:r>
              <a:rPr lang="fr-FR" sz="1500" b="1" dirty="0"/>
              <a:t>préoccupations </a:t>
            </a:r>
            <a:r>
              <a:rPr lang="fr-FR" sz="1500" dirty="0"/>
              <a:t>qui devront être l’objet d’une attention particulière lors de la visite.  </a:t>
            </a:r>
            <a:endParaRPr lang="fr-FR" sz="15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3524807" y="2245501"/>
            <a:ext cx="2114550" cy="26084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b="1" dirty="0"/>
              <a:t>Observation</a:t>
            </a:r>
            <a:r>
              <a:rPr lang="fr-FR" sz="1500" dirty="0"/>
              <a:t> d’un ensemble de </a:t>
            </a:r>
            <a:r>
              <a:rPr lang="fr-FR" sz="1500" b="1" dirty="0"/>
              <a:t>faits marquants</a:t>
            </a:r>
            <a:r>
              <a:rPr lang="fr-FR" sz="1500" dirty="0"/>
              <a:t>, relevés lors de la séance, sont  observés et feront  l’objet d’une </a:t>
            </a:r>
            <a:r>
              <a:rPr lang="fr-FR" sz="1500" b="1" dirty="0"/>
              <a:t>analyse</a:t>
            </a:r>
            <a:r>
              <a:rPr lang="fr-FR" sz="1500" dirty="0"/>
              <a:t> pendant l’entretien.</a:t>
            </a:r>
          </a:p>
          <a:p>
            <a:pPr algn="ctr"/>
            <a:endParaRPr lang="fr-FR" sz="1500" dirty="0"/>
          </a:p>
          <a:p>
            <a:pPr algn="ctr"/>
            <a:r>
              <a:rPr lang="fr-FR" sz="1500" i="1" dirty="0" err="1"/>
              <a:t>Rq</a:t>
            </a:r>
            <a:r>
              <a:rPr lang="fr-FR" sz="1500" i="1" dirty="0"/>
              <a:t>: temps dédié à l’observation ?</a:t>
            </a:r>
          </a:p>
          <a:p>
            <a:pPr algn="ctr"/>
            <a:endParaRPr lang="fr-FR" sz="1350" dirty="0"/>
          </a:p>
        </p:txBody>
      </p:sp>
      <p:sp>
        <p:nvSpPr>
          <p:cNvPr id="16" name="ZoneTexte 15"/>
          <p:cNvSpPr txBox="1"/>
          <p:nvPr/>
        </p:nvSpPr>
        <p:spPr>
          <a:xfrm>
            <a:off x="5771224" y="2245502"/>
            <a:ext cx="2744126" cy="323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b="1" dirty="0"/>
              <a:t>Entretien</a:t>
            </a:r>
            <a:r>
              <a:rPr lang="fr-FR" sz="1500" dirty="0"/>
              <a:t> formalisé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771224" y="2674724"/>
            <a:ext cx="2744126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dirty="0"/>
              <a:t>Bilan où le tuteur communique alors avec le stagiaire sur les </a:t>
            </a:r>
            <a:r>
              <a:rPr lang="fr-FR" sz="1500" b="1" dirty="0"/>
              <a:t>points saillants </a:t>
            </a:r>
            <a:r>
              <a:rPr lang="fr-FR" sz="1500" dirty="0"/>
              <a:t>de sa pratique et les potentiels </a:t>
            </a:r>
            <a:r>
              <a:rPr lang="fr-FR" sz="1500" b="1" dirty="0"/>
              <a:t>axes de transformation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5785512" y="4080670"/>
            <a:ext cx="2729838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dirty="0"/>
              <a:t>Ce bilan aide le stagiaire à construire son «</a:t>
            </a:r>
            <a:r>
              <a:rPr lang="fr-FR" sz="1500" b="1" dirty="0"/>
              <a:t>projet de professionnalisation</a:t>
            </a:r>
            <a:r>
              <a:rPr lang="fr-FR" sz="1500" dirty="0"/>
              <a:t>»</a:t>
            </a:r>
          </a:p>
          <a:p>
            <a:pPr algn="ctr"/>
            <a:endParaRPr lang="fr-FR" sz="1500" dirty="0"/>
          </a:p>
          <a:p>
            <a:pPr algn="ctr"/>
            <a:r>
              <a:rPr lang="fr-FR" sz="1500" i="1" dirty="0" err="1"/>
              <a:t>Rq</a:t>
            </a:r>
            <a:r>
              <a:rPr lang="fr-FR" sz="1500" i="1" dirty="0"/>
              <a:t>: délai entre l’observation et l’entretien ?</a:t>
            </a:r>
          </a:p>
        </p:txBody>
      </p:sp>
      <p:grpSp>
        <p:nvGrpSpPr>
          <p:cNvPr id="19" name="Groupe 18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20" name="Image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21" name="Image 2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795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F28-362B-423A-948E-5514203F3507}" type="slidenum">
              <a:rPr lang="fr-FR" smtClean="0"/>
              <a:t>13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477495" y="1357901"/>
            <a:ext cx="62011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i="1" dirty="0"/>
              <a:t>En référence à l’arrêté du 1-7- 2013 - J.O. du 18-7-2013: Le référentiel des compétences professionnelles des métiers du professorat et de l’éducation</a:t>
            </a:r>
          </a:p>
        </p:txBody>
      </p:sp>
      <p:sp>
        <p:nvSpPr>
          <p:cNvPr id="9" name="ZoneTexte 3"/>
          <p:cNvSpPr txBox="1"/>
          <p:nvPr/>
        </p:nvSpPr>
        <p:spPr>
          <a:xfrm rot="16200000">
            <a:off x="-620645" y="3349334"/>
            <a:ext cx="35574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500" b="1" dirty="0"/>
              <a:t>Compétences professionnelles exigibles</a:t>
            </a:r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2470729329"/>
              </p:ext>
            </p:extLst>
          </p:nvPr>
        </p:nvGraphicFramePr>
        <p:xfrm>
          <a:off x="892629" y="1628152"/>
          <a:ext cx="7316500" cy="4270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2148886" y="1011652"/>
            <a:ext cx="501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  <a:defRPr/>
            </a:pPr>
            <a:r>
              <a:rPr lang="fr-FR" altLang="fr-FR" b="1" dirty="0"/>
              <a:t>L’observation de la pratique professionnelle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995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AB38BBC7-0945-4B86-951B-A31A04302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836" y="5644754"/>
            <a:ext cx="601265" cy="160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eaLnBrk="1">
              <a:spcBef>
                <a:spcPct val="0"/>
              </a:spcBef>
              <a:buClrTx/>
              <a:buFontTx/>
              <a:buNone/>
            </a:pPr>
            <a:fld id="{A4DD12F5-4526-4F0A-A403-8FBD4F7FB07E}" type="slidenum">
              <a:rPr lang="fr-FR" altLang="fr-FR" sz="675">
                <a:solidFill>
                  <a:srgbClr val="DDDD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eaLnBrk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fr-FR" altLang="fr-FR" sz="675">
              <a:solidFill>
                <a:srgbClr val="DDD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675" name="Picture 8">
            <a:extLst>
              <a:ext uri="{FF2B5EF4-FFF2-40B4-BE49-F238E27FC236}">
                <a16:creationId xmlns:a16="http://schemas.microsoft.com/office/drawing/2014/main" id="{671FE36C-5D21-49FF-9D9F-5672B651C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455" y="1149558"/>
            <a:ext cx="6376646" cy="4851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15245" y="857250"/>
            <a:ext cx="501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  <a:defRPr/>
            </a:pPr>
            <a:r>
              <a:rPr lang="fr-FR" altLang="fr-FR" b="1" dirty="0"/>
              <a:t>L’observation de la pratique professionnelle</a:t>
            </a:r>
          </a:p>
        </p:txBody>
      </p:sp>
      <p:sp>
        <p:nvSpPr>
          <p:cNvPr id="2" name="Pensées 1"/>
          <p:cNvSpPr/>
          <p:nvPr/>
        </p:nvSpPr>
        <p:spPr>
          <a:xfrm>
            <a:off x="134912" y="2116423"/>
            <a:ext cx="1304144" cy="1214204"/>
          </a:xfrm>
          <a:prstGeom prst="cloudCallout">
            <a:avLst>
              <a:gd name="adj1" fmla="val 42960"/>
              <a:gd name="adj2" fmla="val 587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/>
              <a:t>D’un outillage simple…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6753112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7468" y="921561"/>
            <a:ext cx="501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  <a:defRPr/>
            </a:pPr>
            <a:r>
              <a:rPr lang="fr-FR" altLang="fr-FR" b="1" dirty="0"/>
              <a:t>L’observation de la pratique professionnelle</a:t>
            </a:r>
          </a:p>
        </p:txBody>
      </p:sp>
      <p:sp>
        <p:nvSpPr>
          <p:cNvPr id="9" name="Rectangle 8"/>
          <p:cNvSpPr/>
          <p:nvPr/>
        </p:nvSpPr>
        <p:spPr>
          <a:xfrm>
            <a:off x="873424" y="1292149"/>
            <a:ext cx="771569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i="1" dirty="0"/>
              <a:t>En référence à  «</a:t>
            </a:r>
            <a:r>
              <a:rPr lang="fr-FR" sz="1200" b="1" i="1" dirty="0"/>
              <a:t> l’outil académique des professeurs stagiaire – </a:t>
            </a:r>
            <a:r>
              <a:rPr lang="fr-FR" sz="1200" b="1" i="1" dirty="0" err="1"/>
              <a:t>INSPé</a:t>
            </a:r>
            <a:r>
              <a:rPr lang="fr-FR" sz="1200" b="1" i="1" dirty="0"/>
              <a:t> de Lyon</a:t>
            </a:r>
            <a:r>
              <a:rPr lang="fr-FR" sz="1200" i="1" dirty="0"/>
              <a:t> »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700317"/>
              </p:ext>
            </p:extLst>
          </p:nvPr>
        </p:nvGraphicFramePr>
        <p:xfrm>
          <a:off x="221353" y="3316205"/>
          <a:ext cx="8569303" cy="2910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4262">
                  <a:extLst>
                    <a:ext uri="{9D8B030D-6E8A-4147-A177-3AD203B41FA5}">
                      <a16:colId xmlns:a16="http://schemas.microsoft.com/office/drawing/2014/main" val="3813527904"/>
                    </a:ext>
                  </a:extLst>
                </a:gridCol>
                <a:gridCol w="1550195">
                  <a:extLst>
                    <a:ext uri="{9D8B030D-6E8A-4147-A177-3AD203B41FA5}">
                      <a16:colId xmlns:a16="http://schemas.microsoft.com/office/drawing/2014/main" val="2761726596"/>
                    </a:ext>
                  </a:extLst>
                </a:gridCol>
                <a:gridCol w="219167">
                  <a:extLst>
                    <a:ext uri="{9D8B030D-6E8A-4147-A177-3AD203B41FA5}">
                      <a16:colId xmlns:a16="http://schemas.microsoft.com/office/drawing/2014/main" val="4278271545"/>
                    </a:ext>
                  </a:extLst>
                </a:gridCol>
                <a:gridCol w="322837">
                  <a:extLst>
                    <a:ext uri="{9D8B030D-6E8A-4147-A177-3AD203B41FA5}">
                      <a16:colId xmlns:a16="http://schemas.microsoft.com/office/drawing/2014/main" val="1932689863"/>
                    </a:ext>
                  </a:extLst>
                </a:gridCol>
                <a:gridCol w="2046339">
                  <a:extLst>
                    <a:ext uri="{9D8B030D-6E8A-4147-A177-3AD203B41FA5}">
                      <a16:colId xmlns:a16="http://schemas.microsoft.com/office/drawing/2014/main" val="1894354724"/>
                    </a:ext>
                  </a:extLst>
                </a:gridCol>
                <a:gridCol w="2256503">
                  <a:extLst>
                    <a:ext uri="{9D8B030D-6E8A-4147-A177-3AD203B41FA5}">
                      <a16:colId xmlns:a16="http://schemas.microsoft.com/office/drawing/2014/main" val="1801768608"/>
                    </a:ext>
                  </a:extLst>
                </a:gridCol>
              </a:tblGrid>
              <a:tr h="160020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77951"/>
                  </a:ext>
                </a:extLst>
              </a:tr>
              <a:tr h="2743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Installer avec les élèves une relation de confiance et de bienveillance.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Maintenir un climat propice à l'apprentissage et un mode de fonctionnement efficace et pertinent pour les activités.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Rendre explicites pour les élèves les objectifs visés et construire avec eux le sens des apprentissages.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 Favoriser la participation et l'implication de tous les élèves et créer une dynamique d'échanges et de collaboration entre pairs.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Instaurer un cadre de travail et des règles assurant la sécurité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highlight>
                            <a:srgbClr val="FFFF00"/>
                          </a:highlight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  <a:highlight>
                            <a:srgbClr val="FFFF00"/>
                          </a:highlight>
                        </a:rPr>
                        <a:t>  Encadre les élèves et le groupe classe, fait preuve de vigilance à l’égard des comportements inadaptés et sait approprier le niveau d’autorité attendu à la situation</a:t>
                      </a:r>
                      <a:r>
                        <a:rPr lang="fr-FR" sz="9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 Instaure un climat serein et de confiance au sein de la classe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 Fixe les objectifs à atteindre, les moyens d’y parvenir et donne du sens aux apprentissages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  <a:sym typeface="Wingdings 2" panose="05020102010507070707" pitchFamily="18" charset="2"/>
                        </a:rPr>
                        <a:t></a:t>
                      </a:r>
                      <a:r>
                        <a:rPr lang="fr-FR" sz="900" dirty="0">
                          <a:effectLst/>
                        </a:rPr>
                        <a:t>  Encourage et valorise ses élèves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Met en place et maintient un cadre de travail propice aux apprentissages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Énonce et explicite l’objet des apprentissages.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Donne un droit à l’erreur et évite l’effet stigmatisant.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Dynamise les échanges entre les élèves.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Repère et désamorce un comportement qui nuit au fonctionnement du groupe. </a:t>
                      </a:r>
                    </a:p>
                    <a:p>
                      <a:pPr algn="just"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Veille au respect des règles de sécurité.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Adopte une organisation spatiale et temporelle en fonction de l’âge des élèves et des activités proposées.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Explicite les enjeux et les attendus,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Utilise l’erreur dans les productions des élèves comme un levier pour la construction des apprentissages,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Favorise la collaboration entre les élèves.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</a:p>
                    <a:p>
                      <a:pPr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Réagit de manière pertinente et proportionnée face à un comportement inapproprié.</a:t>
                      </a:r>
                    </a:p>
                    <a:p>
                      <a:pPr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74992341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221353" y="2415197"/>
            <a:ext cx="874862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b="1" dirty="0"/>
              <a:t> Exemple : P4 / Organiser et assurer un mode de fonctionnement du groupe favorisant l'apprentissage et la socialisation des élèves </a:t>
            </a: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917486"/>
              </p:ext>
            </p:extLst>
          </p:nvPr>
        </p:nvGraphicFramePr>
        <p:xfrm>
          <a:off x="221353" y="2841911"/>
          <a:ext cx="8569303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2692">
                  <a:extLst>
                    <a:ext uri="{9D8B030D-6E8A-4147-A177-3AD203B41FA5}">
                      <a16:colId xmlns:a16="http://schemas.microsoft.com/office/drawing/2014/main" val="2336577063"/>
                    </a:ext>
                  </a:extLst>
                </a:gridCol>
                <a:gridCol w="1570703">
                  <a:extLst>
                    <a:ext uri="{9D8B030D-6E8A-4147-A177-3AD203B41FA5}">
                      <a16:colId xmlns:a16="http://schemas.microsoft.com/office/drawing/2014/main" val="271139215"/>
                    </a:ext>
                  </a:extLst>
                </a:gridCol>
                <a:gridCol w="230228">
                  <a:extLst>
                    <a:ext uri="{9D8B030D-6E8A-4147-A177-3AD203B41FA5}">
                      <a16:colId xmlns:a16="http://schemas.microsoft.com/office/drawing/2014/main" val="4066620891"/>
                    </a:ext>
                  </a:extLst>
                </a:gridCol>
                <a:gridCol w="316538">
                  <a:extLst>
                    <a:ext uri="{9D8B030D-6E8A-4147-A177-3AD203B41FA5}">
                      <a16:colId xmlns:a16="http://schemas.microsoft.com/office/drawing/2014/main" val="3438842646"/>
                    </a:ext>
                  </a:extLst>
                </a:gridCol>
                <a:gridCol w="2062163">
                  <a:extLst>
                    <a:ext uri="{9D8B030D-6E8A-4147-A177-3AD203B41FA5}">
                      <a16:colId xmlns:a16="http://schemas.microsoft.com/office/drawing/2014/main" val="266230500"/>
                    </a:ext>
                  </a:extLst>
                </a:gridCol>
                <a:gridCol w="2246979">
                  <a:extLst>
                    <a:ext uri="{9D8B030D-6E8A-4147-A177-3AD203B41FA5}">
                      <a16:colId xmlns:a16="http://schemas.microsoft.com/office/drawing/2014/main" val="611524767"/>
                    </a:ext>
                  </a:extLst>
                </a:gridCol>
              </a:tblGrid>
              <a:tr h="13716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Connaissances, capacités et attitudes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fr-F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Niveau d’acquisition</a:t>
                      </a:r>
                      <a:endParaRPr lang="fr-F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17908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Composante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de la compétence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Composante évaluée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en fin d’année</a:t>
                      </a:r>
                    </a:p>
                  </a:txBody>
                  <a:tcPr marL="51435" marR="51435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Niveau 1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Niveau 2</a:t>
                      </a:r>
                      <a:endParaRPr lang="fr-F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456390839"/>
                  </a:ext>
                </a:extLst>
              </a:tr>
            </a:tbl>
          </a:graphicData>
        </a:graphic>
      </p:graphicFrame>
      <p:sp>
        <p:nvSpPr>
          <p:cNvPr id="13" name="Pensées 12"/>
          <p:cNvSpPr/>
          <p:nvPr/>
        </p:nvSpPr>
        <p:spPr>
          <a:xfrm>
            <a:off x="125559" y="1532752"/>
            <a:ext cx="1304144" cy="796046"/>
          </a:xfrm>
          <a:prstGeom prst="cloudCallout">
            <a:avLst>
              <a:gd name="adj1" fmla="val 42960"/>
              <a:gd name="adj2" fmla="val 587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/>
              <a:t>au plus élaboré…</a:t>
            </a:r>
          </a:p>
        </p:txBody>
      </p:sp>
      <p:grpSp>
        <p:nvGrpSpPr>
          <p:cNvPr id="17" name="Groupe 16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256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2BAF0CE3-594B-DD9D-A9BD-9358905C658E}"/>
              </a:ext>
            </a:extLst>
          </p:cNvPr>
          <p:cNvSpPr/>
          <p:nvPr/>
        </p:nvSpPr>
        <p:spPr>
          <a:xfrm>
            <a:off x="250581" y="3501537"/>
            <a:ext cx="8691196" cy="14243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/>
              <a:t>LA DEMARCHE D’ENTRETIEN</a:t>
            </a:r>
          </a:p>
        </p:txBody>
      </p:sp>
      <p:sp>
        <p:nvSpPr>
          <p:cNvPr id="8" name="Rectangle 7"/>
          <p:cNvSpPr/>
          <p:nvPr/>
        </p:nvSpPr>
        <p:spPr>
          <a:xfrm>
            <a:off x="2957045" y="965477"/>
            <a:ext cx="3198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None/>
              <a:defRPr/>
            </a:pPr>
            <a:r>
              <a:rPr lang="fr-FR" altLang="fr-FR" b="1" dirty="0"/>
              <a:t>L’entretien avec le stagiaire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92628" y="1343429"/>
            <a:ext cx="7203164" cy="3231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500" b="1" dirty="0"/>
              <a:t>=&gt; Passer d’un entretien-bilan (descendant) à un entretien formatif</a:t>
            </a:r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FA573030-0504-8CDF-458C-E9A1EBD5B565}"/>
              </a:ext>
            </a:extLst>
          </p:cNvPr>
          <p:cNvSpPr/>
          <p:nvPr/>
        </p:nvSpPr>
        <p:spPr>
          <a:xfrm>
            <a:off x="2525611" y="1923056"/>
            <a:ext cx="1780442" cy="830237"/>
          </a:xfrm>
          <a:prstGeom prst="wedgeRectCallout">
            <a:avLst>
              <a:gd name="adj1" fmla="val 21389"/>
              <a:gd name="adj2" fmla="val -826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/>
              <a:t>Monologue du tuteur</a:t>
            </a:r>
          </a:p>
          <a:p>
            <a:pPr algn="ctr"/>
            <a:r>
              <a:rPr lang="fr-FR" sz="1350" b="1" dirty="0"/>
              <a:t>dans l’analyse </a:t>
            </a:r>
          </a:p>
          <a:p>
            <a:pPr algn="ctr"/>
            <a:r>
              <a:rPr lang="fr-FR" sz="1350" b="1" dirty="0"/>
              <a:t>et le conseil</a:t>
            </a:r>
          </a:p>
        </p:txBody>
      </p:sp>
      <p:sp>
        <p:nvSpPr>
          <p:cNvPr id="9" name="Bulle narrative : rectangle 8">
            <a:extLst>
              <a:ext uri="{FF2B5EF4-FFF2-40B4-BE49-F238E27FC236}">
                <a16:creationId xmlns:a16="http://schemas.microsoft.com/office/drawing/2014/main" id="{ABBEAB5F-A145-BAD0-FDED-9BBD8E9B7C8A}"/>
              </a:ext>
            </a:extLst>
          </p:cNvPr>
          <p:cNvSpPr/>
          <p:nvPr/>
        </p:nvSpPr>
        <p:spPr>
          <a:xfrm>
            <a:off x="5220373" y="1922186"/>
            <a:ext cx="2475154" cy="830237"/>
          </a:xfrm>
          <a:prstGeom prst="wedgeRectCallout">
            <a:avLst>
              <a:gd name="adj1" fmla="val -22685"/>
              <a:gd name="adj2" fmla="val -83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b="1" dirty="0"/>
              <a:t>Interactions tuteur / stagiaire</a:t>
            </a:r>
          </a:p>
          <a:p>
            <a:pPr algn="ctr"/>
            <a:r>
              <a:rPr lang="fr-FR" sz="1350" b="1" dirty="0"/>
              <a:t>Stagiaire acteur de sa formation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84EEDEE1-7D61-19F9-9B6F-B45EF9348159}"/>
              </a:ext>
            </a:extLst>
          </p:cNvPr>
          <p:cNvSpPr/>
          <p:nvPr/>
        </p:nvSpPr>
        <p:spPr>
          <a:xfrm>
            <a:off x="386517" y="3451915"/>
            <a:ext cx="2047591" cy="245327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050" dirty="0"/>
              <a:t>Instaurer un climat de confiance, les conditions d’une écoute partagée…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b="1" dirty="0">
                <a:solidFill>
                  <a:srgbClr val="FF0000"/>
                </a:solidFill>
              </a:rPr>
              <a:t>Ressenti du stagiaire sur sa leçon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1"/>
                </a:solidFill>
              </a:rPr>
              <a:t>Présentation de la méthodologie de l’entretien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>
                <a:solidFill>
                  <a:schemeClr val="tx1"/>
                </a:solidFill>
              </a:rPr>
              <a:t>Retour sur les documents de préparation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b="1" dirty="0">
                <a:solidFill>
                  <a:srgbClr val="FF0000"/>
                </a:solidFill>
              </a:rPr>
              <a:t>Prise en compte des questions et préoccupations du stagiaire 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3948B428-E5DB-D1A6-7990-158033AF571A}"/>
              </a:ext>
            </a:extLst>
          </p:cNvPr>
          <p:cNvSpPr/>
          <p:nvPr/>
        </p:nvSpPr>
        <p:spPr>
          <a:xfrm>
            <a:off x="2603863" y="3451915"/>
            <a:ext cx="1890347" cy="1898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050" dirty="0"/>
              <a:t>Dimensions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/>
              <a:t>Pédagogique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Démarche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Posture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/>
              <a:t>Didactique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Contenus enseignés (CE)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Mise en œuvre des CE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5E8593E-A4DB-EF36-0DD2-FBD8B3E94E66}"/>
              </a:ext>
            </a:extLst>
          </p:cNvPr>
          <p:cNvSpPr/>
          <p:nvPr/>
        </p:nvSpPr>
        <p:spPr>
          <a:xfrm>
            <a:off x="4923535" y="3429915"/>
            <a:ext cx="1890347" cy="18548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/>
              <a:t>Reformulation de :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Ce qui a fonctionné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Ce qui est perfectible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/>
              <a:t>Phase d’analyses et de conseils :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Conjointe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fr-FR" sz="1050" dirty="0"/>
              <a:t>Concomitantes</a:t>
            </a:r>
          </a:p>
          <a:p>
            <a:endParaRPr lang="fr-FR" sz="1350" dirty="0"/>
          </a:p>
          <a:p>
            <a:endParaRPr lang="fr-FR" sz="1350" dirty="0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D010ADC-FC57-BF4A-5569-62782C261CC3}"/>
              </a:ext>
            </a:extLst>
          </p:cNvPr>
          <p:cNvSpPr/>
          <p:nvPr/>
        </p:nvSpPr>
        <p:spPr>
          <a:xfrm>
            <a:off x="6983638" y="3762139"/>
            <a:ext cx="1907930" cy="20020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sz="1050" dirty="0"/>
              <a:t>Bilan partagé proposant 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/>
              <a:t>Des conseils : faire appliquer  les attendus incontournables pédagogiques  d’une leçon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fr-FR" sz="1050" dirty="0"/>
              <a:t>Des remarques : faire évoluer la pratique professionnelle</a:t>
            </a:r>
          </a:p>
          <a:p>
            <a:pPr algn="ctr"/>
            <a:endParaRPr lang="fr-FR" sz="135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B94E1C-9EBD-A3AB-C7BC-04CDD56F26C8}"/>
              </a:ext>
            </a:extLst>
          </p:cNvPr>
          <p:cNvSpPr/>
          <p:nvPr/>
        </p:nvSpPr>
        <p:spPr>
          <a:xfrm>
            <a:off x="386516" y="2929323"/>
            <a:ext cx="1862120" cy="43971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fr-FR" sz="1350" b="1" dirty="0">
                <a:solidFill>
                  <a:srgbClr val="FFFF00"/>
                </a:solidFill>
                <a:latin typeface="Calibri" panose="020F0502020204030204"/>
              </a:rPr>
              <a:t>1- Initier l’échange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AC7FD9-3E0D-122B-DCD7-3C5B6BAAF573}"/>
              </a:ext>
            </a:extLst>
          </p:cNvPr>
          <p:cNvSpPr/>
          <p:nvPr/>
        </p:nvSpPr>
        <p:spPr>
          <a:xfrm>
            <a:off x="2635049" y="2935416"/>
            <a:ext cx="1885951" cy="4336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fr-FR" sz="1350" b="1" dirty="0">
                <a:solidFill>
                  <a:srgbClr val="FFFF00"/>
                </a:solidFill>
                <a:latin typeface="Calibri" panose="020F0502020204030204"/>
              </a:rPr>
              <a:t>2- Orienter / focaliser l’échange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122199-7FF2-325B-613A-DECD99B0F24B}"/>
              </a:ext>
            </a:extLst>
          </p:cNvPr>
          <p:cNvSpPr/>
          <p:nvPr/>
        </p:nvSpPr>
        <p:spPr>
          <a:xfrm>
            <a:off x="4901554" y="2929324"/>
            <a:ext cx="1885951" cy="4336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fr-FR" sz="1350" b="1" dirty="0">
                <a:solidFill>
                  <a:srgbClr val="FFFF00"/>
                </a:solidFill>
                <a:latin typeface="Calibri" panose="020F0502020204030204"/>
              </a:rPr>
              <a:t>3- Réguler l’échange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A7358F-5E54-E82B-AAB5-C26B683B36E3}"/>
              </a:ext>
            </a:extLst>
          </p:cNvPr>
          <p:cNvSpPr/>
          <p:nvPr/>
        </p:nvSpPr>
        <p:spPr>
          <a:xfrm>
            <a:off x="7007469" y="2929324"/>
            <a:ext cx="1885951" cy="7460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fr-FR" sz="1350" b="1" dirty="0">
                <a:solidFill>
                  <a:srgbClr val="FFFF00"/>
                </a:solidFill>
                <a:latin typeface="Calibri" panose="020F0502020204030204"/>
              </a:rPr>
              <a:t>4- Un échange pour faire évoluer  la pratique professionnelle du stagiaire</a:t>
            </a:r>
          </a:p>
        </p:txBody>
      </p:sp>
      <p:grpSp>
        <p:nvGrpSpPr>
          <p:cNvPr id="21" name="Groupe 20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23" name="Image 2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533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2CF631AF-9147-4CDC-B7A0-1BB9406A8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836" y="5644754"/>
            <a:ext cx="601265" cy="160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eaLnBrk="1">
              <a:spcBef>
                <a:spcPct val="0"/>
              </a:spcBef>
              <a:buClrTx/>
              <a:buFontTx/>
              <a:buNone/>
            </a:pPr>
            <a:fld id="{B913735A-C279-4176-826D-49AA3E4508A2}" type="slidenum">
              <a:rPr lang="fr-FR" altLang="fr-FR" sz="675">
                <a:solidFill>
                  <a:srgbClr val="DDDD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eaLnBrk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fr-FR" altLang="fr-FR" sz="675">
              <a:solidFill>
                <a:srgbClr val="DDD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747" name="Picture 6">
            <a:extLst>
              <a:ext uri="{FF2B5EF4-FFF2-40B4-BE49-F238E27FC236}">
                <a16:creationId xmlns:a16="http://schemas.microsoft.com/office/drawing/2014/main" id="{697A07B0-713D-43AF-B625-66D6376B1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79" y="1923051"/>
            <a:ext cx="8576735" cy="4431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75360" y="1328450"/>
            <a:ext cx="3198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None/>
              <a:defRPr/>
            </a:pPr>
            <a:r>
              <a:rPr lang="fr-FR" altLang="fr-FR" b="1" dirty="0"/>
              <a:t>L’entretien avec le stagiaire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B94E1C-9EBD-A3AB-C7BC-04CDD56F26C8}"/>
              </a:ext>
            </a:extLst>
          </p:cNvPr>
          <p:cNvSpPr/>
          <p:nvPr/>
        </p:nvSpPr>
        <p:spPr>
          <a:xfrm>
            <a:off x="6200701" y="1281720"/>
            <a:ext cx="1862120" cy="43971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fr-FR" sz="1350" b="1" dirty="0">
                <a:solidFill>
                  <a:srgbClr val="FFFF00"/>
                </a:solidFill>
                <a:latin typeface="Calibri" panose="020F0502020204030204"/>
              </a:rPr>
              <a:t>1- Initier l’échange….</a:t>
            </a:r>
          </a:p>
        </p:txBody>
      </p:sp>
      <p:sp>
        <p:nvSpPr>
          <p:cNvPr id="2" name="Flèche droite 1"/>
          <p:cNvSpPr/>
          <p:nvPr/>
        </p:nvSpPr>
        <p:spPr>
          <a:xfrm>
            <a:off x="4907912" y="1439997"/>
            <a:ext cx="1056806" cy="173125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grpSp>
        <p:nvGrpSpPr>
          <p:cNvPr id="9" name="Groupe 8"/>
          <p:cNvGrpSpPr/>
          <p:nvPr/>
        </p:nvGrpSpPr>
        <p:grpSpPr>
          <a:xfrm>
            <a:off x="327479" y="259160"/>
            <a:ext cx="8507006" cy="858859"/>
            <a:chOff x="327479" y="259160"/>
            <a:chExt cx="8507006" cy="858859"/>
          </a:xfrm>
        </p:grpSpPr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4708" y="259160"/>
              <a:ext cx="2729777" cy="544918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479" y="382014"/>
              <a:ext cx="742576" cy="736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182128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74982" y="1017376"/>
            <a:ext cx="54328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 dirty="0">
                <a:latin typeface="Marianne" panose="02000000000000000000" pitchFamily="50" charset="0"/>
              </a:rPr>
              <a:t>4) Accompagnement </a:t>
            </a:r>
            <a:r>
              <a:rPr lang="fr-FR" sz="2800" b="1" dirty="0">
                <a:latin typeface="Marianne" panose="02000000000000000000" pitchFamily="50" charset="0"/>
              </a:rPr>
              <a:t>des M2C</a:t>
            </a:r>
          </a:p>
        </p:txBody>
      </p:sp>
      <p:sp>
        <p:nvSpPr>
          <p:cNvPr id="3" name="Rectangle 2"/>
          <p:cNvSpPr/>
          <p:nvPr/>
        </p:nvSpPr>
        <p:spPr>
          <a:xfrm>
            <a:off x="570246" y="1756040"/>
            <a:ext cx="80818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u="sng" dirty="0">
                <a:latin typeface="Marianne" panose="02000000000000000000" pitchFamily="2" charset="0"/>
              </a:rPr>
              <a:t>Rappel</a:t>
            </a:r>
            <a:r>
              <a:rPr lang="fr-FR" b="1" dirty="0">
                <a:latin typeface="Marianne" panose="02000000000000000000" pitchFamily="2" charset="0"/>
              </a:rPr>
              <a:t> </a:t>
            </a:r>
            <a:r>
              <a:rPr lang="fr-FR" b="1" dirty="0" smtClean="0">
                <a:latin typeface="Marianne" panose="02000000000000000000" pitchFamily="2" charset="0"/>
              </a:rPr>
              <a:t>: les </a:t>
            </a:r>
            <a:r>
              <a:rPr lang="fr-FR" b="1" dirty="0">
                <a:latin typeface="Marianne" panose="02000000000000000000" pitchFamily="2" charset="0"/>
              </a:rPr>
              <a:t>M2C sont des </a:t>
            </a:r>
            <a:r>
              <a:rPr lang="fr-FR" b="1" dirty="0" smtClean="0">
                <a:latin typeface="Marianne" panose="02000000000000000000" pitchFamily="2" charset="0"/>
              </a:rPr>
              <a:t>étudiants et n’ont pas </a:t>
            </a:r>
            <a:r>
              <a:rPr lang="fr-FR" b="1" dirty="0">
                <a:latin typeface="Marianne" panose="02000000000000000000" pitchFamily="2" charset="0"/>
              </a:rPr>
              <a:t>de parcours de formation particulier comme les </a:t>
            </a:r>
            <a:r>
              <a:rPr lang="fr-FR" b="1" dirty="0" smtClean="0">
                <a:latin typeface="Marianne" panose="02000000000000000000" pitchFamily="2" charset="0"/>
              </a:rPr>
              <a:t>contractuels</a:t>
            </a:r>
            <a:r>
              <a:rPr lang="fr-FR" b="1" i="1" dirty="0" smtClean="0">
                <a:latin typeface="Marianne" panose="02000000000000000000" pitchFamily="2" charset="0"/>
              </a:rPr>
              <a:t>. </a:t>
            </a:r>
          </a:p>
          <a:p>
            <a:pPr algn="just"/>
            <a:r>
              <a:rPr lang="fr-FR" b="1" dirty="0" smtClean="0">
                <a:latin typeface="Marianne" panose="02000000000000000000" pitchFamily="2" charset="0"/>
              </a:rPr>
              <a:t>Les </a:t>
            </a:r>
            <a:r>
              <a:rPr lang="fr-FR" b="1" dirty="0">
                <a:latin typeface="Marianne" panose="02000000000000000000" pitchFamily="2" charset="0"/>
              </a:rPr>
              <a:t>tuteurs accompagnent l'étudiant durant l'année scolaire et participent ainsi à sa formation.</a:t>
            </a:r>
            <a:endParaRPr lang="fr-FR" b="1" i="1" dirty="0">
              <a:latin typeface="Marianne" panose="02000000000000000000" pitchFamily="2" charset="0"/>
            </a:endParaRPr>
          </a:p>
          <a:p>
            <a:pPr algn="just"/>
            <a:endParaRPr lang="fr-FR" dirty="0"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Côté </a:t>
            </a:r>
            <a:r>
              <a:rPr lang="fr-FR" dirty="0">
                <a:latin typeface="Marianne" panose="02000000000000000000" pitchFamily="2" charset="0"/>
              </a:rPr>
              <a:t>universitaire : UE spécifiques pour la partie </a:t>
            </a:r>
            <a:r>
              <a:rPr lang="fr-FR" dirty="0" smtClean="0">
                <a:latin typeface="Marianne" panose="02000000000000000000" pitchFamily="2" charset="0"/>
              </a:rPr>
              <a:t>professionnalisante.</a:t>
            </a:r>
            <a:endParaRPr lang="fr-FR" dirty="0" smtClean="0"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Côté </a:t>
            </a:r>
            <a:r>
              <a:rPr lang="fr-FR" dirty="0">
                <a:latin typeface="Marianne" panose="02000000000000000000" pitchFamily="2" charset="0"/>
              </a:rPr>
              <a:t>académique 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Marianne" panose="02000000000000000000" pitchFamily="2" charset="0"/>
              </a:rPr>
              <a:t>Tuteur en établissement</a:t>
            </a:r>
            <a:endParaRPr lang="fr-FR" dirty="0">
              <a:latin typeface="Marianne" panose="02000000000000000000" pitchFamily="2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>
                <a:latin typeface="Marianne" panose="02000000000000000000" pitchFamily="2" charset="0"/>
              </a:rPr>
              <a:t>Equipe pédagogique et éducative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>
                <a:latin typeface="Marianne" panose="02000000000000000000" pitchFamily="2" charset="0"/>
              </a:rPr>
              <a:t>Chef d’établissement </a:t>
            </a:r>
            <a:endParaRPr lang="fr-FR" dirty="0" smtClean="0">
              <a:latin typeface="Marianne" panose="02000000000000000000" pitchFamily="2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Marianne" panose="02000000000000000000" pitchFamily="2" charset="0"/>
              </a:rPr>
              <a:t>Corps </a:t>
            </a:r>
            <a:r>
              <a:rPr lang="fr-FR" dirty="0">
                <a:latin typeface="Marianne" panose="02000000000000000000" pitchFamily="2" charset="0"/>
              </a:rPr>
              <a:t>d’inspection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>
                <a:latin typeface="Marianne" panose="02000000000000000000" pitchFamily="2" charset="0"/>
              </a:rPr>
              <a:t>Services du rectorat (DIPE</a:t>
            </a:r>
            <a:r>
              <a:rPr lang="fr-FR" dirty="0" smtClean="0">
                <a:latin typeface="Marianne" panose="02000000000000000000" pitchFamily="2" charset="0"/>
              </a:rPr>
              <a:t>)</a:t>
            </a:r>
          </a:p>
          <a:p>
            <a:endParaRPr lang="fr-FR" dirty="0">
              <a:latin typeface="Marianne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latin typeface="Marianne" panose="02000000000000000000" pitchFamily="2" charset="0"/>
              </a:rPr>
              <a:t>s’approprier l’environnement professionnel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latin typeface="Marianne" panose="02000000000000000000" pitchFamily="2" charset="0"/>
              </a:rPr>
              <a:t>s’intégrer dans l’établissement et au sein des équipes pédagogiques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45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53" y="2362797"/>
            <a:ext cx="76991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Marianne" panose="02000000000000000000" pitchFamily="2" charset="0"/>
              </a:rPr>
              <a:t>En M2, </a:t>
            </a:r>
            <a:r>
              <a:rPr lang="fr-FR" dirty="0" smtClean="0">
                <a:latin typeface="Marianne" panose="02000000000000000000" pitchFamily="2" charset="0"/>
              </a:rPr>
              <a:t>un </a:t>
            </a:r>
            <a:r>
              <a:rPr lang="fr-FR" dirty="0">
                <a:latin typeface="Marianne" panose="02000000000000000000" pitchFamily="2" charset="0"/>
              </a:rPr>
              <a:t>accompagnement </a:t>
            </a:r>
            <a:r>
              <a:rPr lang="fr-FR" dirty="0" smtClean="0">
                <a:latin typeface="Marianne" panose="02000000000000000000" pitchFamily="2" charset="0"/>
              </a:rPr>
              <a:t>peut-être </a:t>
            </a:r>
            <a:r>
              <a:rPr lang="fr-FR" dirty="0">
                <a:latin typeface="Marianne" panose="02000000000000000000" pitchFamily="2" charset="0"/>
              </a:rPr>
              <a:t>mis en </a:t>
            </a:r>
            <a:r>
              <a:rPr lang="fr-FR" dirty="0" smtClean="0">
                <a:latin typeface="Marianne" panose="02000000000000000000" pitchFamily="2" charset="0"/>
              </a:rPr>
              <a:t>œuvre avec un contrat </a:t>
            </a:r>
            <a:r>
              <a:rPr lang="fr-FR" dirty="0">
                <a:latin typeface="Marianne" panose="02000000000000000000" pitchFamily="2" charset="0"/>
              </a:rPr>
              <a:t>individuel personnalisé</a:t>
            </a:r>
            <a:r>
              <a:rPr lang="fr-FR" dirty="0" smtClean="0">
                <a:latin typeface="Marianne" panose="02000000000000000000" pitchFamily="2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>
              <a:latin typeface="Marianne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Le </a:t>
            </a:r>
            <a:r>
              <a:rPr lang="fr-FR" dirty="0">
                <a:latin typeface="Marianne" panose="02000000000000000000" pitchFamily="2" charset="0"/>
              </a:rPr>
              <a:t>chef d’établissement </a:t>
            </a:r>
            <a:r>
              <a:rPr lang="fr-FR" dirty="0" smtClean="0">
                <a:latin typeface="Marianne" panose="02000000000000000000" pitchFamily="2" charset="0"/>
              </a:rPr>
              <a:t>et/ou </a:t>
            </a:r>
            <a:r>
              <a:rPr lang="fr-FR" dirty="0">
                <a:latin typeface="Marianne" panose="02000000000000000000" pitchFamily="2" charset="0"/>
              </a:rPr>
              <a:t>le tuteur doivent faire état des difficultés </a:t>
            </a:r>
            <a:r>
              <a:rPr lang="fr-FR" dirty="0" smtClean="0">
                <a:latin typeface="Marianne" panose="02000000000000000000" pitchFamily="2" charset="0"/>
              </a:rPr>
              <a:t>et </a:t>
            </a:r>
            <a:r>
              <a:rPr lang="fr-FR" dirty="0">
                <a:latin typeface="Marianne" panose="02000000000000000000" pitchFamily="2" charset="0"/>
              </a:rPr>
              <a:t>solliciter </a:t>
            </a:r>
            <a:r>
              <a:rPr lang="fr-FR" dirty="0" smtClean="0">
                <a:latin typeface="Marianne" panose="02000000000000000000" pitchFamily="2" charset="0"/>
              </a:rPr>
              <a:t>l’inspection disciplinaire.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Marianne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Une visite </a:t>
            </a:r>
            <a:r>
              <a:rPr lang="fr-FR" dirty="0">
                <a:latin typeface="Marianne" panose="02000000000000000000" pitchFamily="2" charset="0"/>
              </a:rPr>
              <a:t>diagnostique </a:t>
            </a:r>
            <a:r>
              <a:rPr lang="fr-FR" dirty="0" smtClean="0">
                <a:latin typeface="Marianne" panose="02000000000000000000" pitchFamily="2" charset="0"/>
              </a:rPr>
              <a:t>par </a:t>
            </a:r>
            <a:r>
              <a:rPr lang="fr-FR" dirty="0">
                <a:latin typeface="Marianne" panose="02000000000000000000" pitchFamily="2" charset="0"/>
              </a:rPr>
              <a:t>l’inspection (CMI</a:t>
            </a:r>
            <a:r>
              <a:rPr lang="fr-FR" dirty="0" smtClean="0">
                <a:latin typeface="Marianne" panose="02000000000000000000" pitchFamily="2" charset="0"/>
              </a:rPr>
              <a:t>…) : </a:t>
            </a: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Marianne" panose="02000000000000000000" pitchFamily="2" charset="0"/>
            </a:endParaRPr>
          </a:p>
          <a:p>
            <a:r>
              <a:rPr lang="fr-FR" dirty="0" smtClean="0">
                <a:latin typeface="Marianne" panose="02000000000000000000" pitchFamily="2" charset="0"/>
                <a:sym typeface="Wingdings" panose="05000000000000000000" pitchFamily="2" charset="2"/>
              </a:rPr>
              <a:t> </a:t>
            </a:r>
            <a:r>
              <a:rPr lang="fr-FR" dirty="0" smtClean="0">
                <a:latin typeface="Marianne" panose="02000000000000000000" pitchFamily="2" charset="0"/>
              </a:rPr>
              <a:t>identification </a:t>
            </a:r>
            <a:r>
              <a:rPr lang="fr-FR" dirty="0">
                <a:latin typeface="Marianne" panose="02000000000000000000" pitchFamily="2" charset="0"/>
              </a:rPr>
              <a:t>précises des besoins et des fragilités (posture ? éthique du fonctionnaire ? gestion de classe ? mise en œuvre de situations pédagogiques </a:t>
            </a:r>
            <a:r>
              <a:rPr lang="fr-FR" dirty="0" smtClean="0">
                <a:latin typeface="Marianne" panose="02000000000000000000" pitchFamily="2" charset="0"/>
              </a:rPr>
              <a:t>etc. ?).</a:t>
            </a:r>
            <a:endParaRPr lang="fr-FR" dirty="0">
              <a:latin typeface="Marianne" panose="02000000000000000000" pitchFamily="2" charset="0"/>
            </a:endParaRPr>
          </a:p>
          <a:p>
            <a:pPr marL="342900" indent="-342900">
              <a:buFont typeface="+mj-lt"/>
              <a:buAutoNum type="arabicPeriod"/>
            </a:pPr>
            <a:endParaRPr lang="fr-FR" dirty="0">
              <a:latin typeface="Marianne" panose="02000000000000000000" pitchFamily="2" charset="0"/>
            </a:endParaRPr>
          </a:p>
          <a:p>
            <a:pPr marL="342900" indent="-342900">
              <a:buFont typeface="+mj-lt"/>
              <a:buAutoNum type="arabicPeriod"/>
            </a:pPr>
            <a:endParaRPr lang="fr-FR" u="sng" dirty="0">
              <a:latin typeface="Marianne" panose="02000000000000000000" pitchFamily="2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00779" y="1626489"/>
            <a:ext cx="2682145" cy="4953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u="sng" dirty="0">
                <a:latin typeface="Marianne" panose="02000000000000000000" pitchFamily="50" charset="0"/>
              </a:rPr>
              <a:t>En cas de difficultés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33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42807" y="1898073"/>
            <a:ext cx="6761787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latin typeface="Marianne" panose="02000000000000000000" pitchFamily="50" charset="0"/>
              </a:rPr>
              <a:t>Proposition de déroulé :</a:t>
            </a:r>
          </a:p>
          <a:p>
            <a:endParaRPr lang="fr-FR" sz="2800" b="1" dirty="0">
              <a:latin typeface="Marianne" panose="02000000000000000000" pitchFamily="50" charset="0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fr-FR" sz="2800" b="1" dirty="0">
                <a:latin typeface="Marianne" panose="02000000000000000000" pitchFamily="50" charset="0"/>
              </a:rPr>
              <a:t>Présentation du cadre académique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</a:pPr>
            <a:r>
              <a:rPr lang="fr-FR" sz="2800" b="1" dirty="0">
                <a:latin typeface="Marianne" panose="02000000000000000000" pitchFamily="50" charset="0"/>
              </a:rPr>
              <a:t>Présentation du cadre universitaire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</a:pPr>
            <a:r>
              <a:rPr lang="fr-FR" sz="2800" b="1" dirty="0">
                <a:latin typeface="Marianne" panose="02000000000000000000" pitchFamily="50" charset="0"/>
              </a:rPr>
              <a:t>Rôle des tuteurs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</a:pPr>
            <a:r>
              <a:rPr lang="fr-FR" sz="2800" b="1" dirty="0">
                <a:latin typeface="Marianne" panose="02000000000000000000" pitchFamily="50" charset="0"/>
              </a:rPr>
              <a:t>Accompagnement des M2C</a:t>
            </a:r>
          </a:p>
          <a:p>
            <a:pPr>
              <a:lnSpc>
                <a:spcPct val="150000"/>
              </a:lnSpc>
            </a:pPr>
            <a:r>
              <a:rPr lang="fr-FR" sz="2800" b="1" i="1" dirty="0">
                <a:latin typeface="Marianne" panose="02000000000000000000" pitchFamily="50" charset="0"/>
              </a:rPr>
              <a:t>Echanges avec les participants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184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68" y="2426094"/>
            <a:ext cx="74207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Marianne" panose="02000000000000000000" pitchFamily="2" charset="0"/>
              </a:rPr>
              <a:t>Mise en place d’un contrat individuel personnalisé avec l’accord des parties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arianne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Accompagnement avec formateur académique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Tutorat renforcé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Ateliers </a:t>
            </a:r>
            <a:r>
              <a:rPr lang="fr-FR" dirty="0">
                <a:latin typeface="Marianne" panose="02000000000000000000" pitchFamily="2" charset="0"/>
              </a:rPr>
              <a:t>de gestion de classe, module corps et </a:t>
            </a:r>
            <a:r>
              <a:rPr lang="fr-FR" dirty="0" smtClean="0">
                <a:latin typeface="Marianne" panose="02000000000000000000" pitchFamily="2" charset="0"/>
              </a:rPr>
              <a:t>voix.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Marianne" panose="02000000000000000000" pitchFamily="2" charset="0"/>
              </a:rPr>
              <a:t>Accompagnement </a:t>
            </a:r>
            <a:r>
              <a:rPr lang="fr-FR" dirty="0">
                <a:latin typeface="Marianne" panose="02000000000000000000" pitchFamily="2" charset="0"/>
              </a:rPr>
              <a:t>de type RH, en cas de difficultés médicales, psychologiques… </a:t>
            </a:r>
            <a:r>
              <a:rPr lang="fr-FR" dirty="0" smtClean="0">
                <a:latin typeface="Marianne" panose="02000000000000000000" pitchFamily="2" charset="0"/>
                <a:sym typeface="Wingdings" panose="05000000000000000000" pitchFamily="2" charset="2"/>
              </a:rPr>
              <a:t>avec une</a:t>
            </a:r>
            <a:r>
              <a:rPr lang="fr-FR" dirty="0" smtClean="0">
                <a:latin typeface="Marianne" panose="02000000000000000000" pitchFamily="2" charset="0"/>
              </a:rPr>
              <a:t> </a:t>
            </a:r>
            <a:r>
              <a:rPr lang="fr-FR" dirty="0">
                <a:latin typeface="Marianne" panose="02000000000000000000" pitchFamily="2" charset="0"/>
              </a:rPr>
              <a:t>prise en charge </a:t>
            </a:r>
            <a:r>
              <a:rPr lang="fr-FR" dirty="0" smtClean="0">
                <a:latin typeface="Marianne" panose="02000000000000000000" pitchFamily="2" charset="0"/>
              </a:rPr>
              <a:t>DIPE.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Marianne" panose="02000000000000000000" pitchFamily="2" charset="0"/>
            </a:endParaRPr>
          </a:p>
          <a:p>
            <a:r>
              <a:rPr lang="fr-FR" dirty="0" smtClean="0">
                <a:latin typeface="Marianne" panose="02000000000000000000" pitchFamily="2" charset="0"/>
              </a:rPr>
              <a:t>Reste la possibilité </a:t>
            </a:r>
            <a:r>
              <a:rPr lang="fr-FR" dirty="0">
                <a:latin typeface="Marianne" panose="02000000000000000000" pitchFamily="2" charset="0"/>
              </a:rPr>
              <a:t>de passage </a:t>
            </a:r>
            <a:r>
              <a:rPr lang="fr-FR" dirty="0" smtClean="0">
                <a:latin typeface="Marianne" panose="02000000000000000000" pitchFamily="2" charset="0"/>
              </a:rPr>
              <a:t> de M2C</a:t>
            </a:r>
            <a:r>
              <a:rPr lang="fr-FR" dirty="0" smtClean="0">
                <a:latin typeface="Marianne" panose="02000000000000000000" pitchFamily="2" charset="0"/>
                <a:sym typeface="Wingdings" panose="05000000000000000000" pitchFamily="2" charset="2"/>
              </a:rPr>
              <a:t> à </a:t>
            </a:r>
            <a:r>
              <a:rPr lang="fr-FR" dirty="0" smtClean="0">
                <a:latin typeface="Marianne" panose="02000000000000000000" pitchFamily="2" charset="0"/>
              </a:rPr>
              <a:t>M2S </a:t>
            </a:r>
            <a:r>
              <a:rPr lang="fr-FR" dirty="0">
                <a:latin typeface="Marianne" panose="02000000000000000000" pitchFamily="2" charset="0"/>
              </a:rPr>
              <a:t>sans </a:t>
            </a:r>
            <a:r>
              <a:rPr lang="fr-FR" dirty="0" smtClean="0">
                <a:latin typeface="Marianne" panose="02000000000000000000" pitchFamily="2" charset="0"/>
              </a:rPr>
              <a:t>préjudice.</a:t>
            </a:r>
            <a:endParaRPr lang="fr-FR" dirty="0">
              <a:latin typeface="Marianne" panose="02000000000000000000" pitchFamily="2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57714" y="1672671"/>
            <a:ext cx="34724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u="sng" dirty="0" smtClean="0">
                <a:latin typeface="Marianne" panose="02000000000000000000" pitchFamily="50" charset="0"/>
              </a:rPr>
              <a:t>Types d’accompagnement</a:t>
            </a:r>
            <a:endParaRPr lang="fr-FR" sz="2000" b="1" u="sng" dirty="0">
              <a:latin typeface="Marianne" panose="02000000000000000000" pitchFamily="50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70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38685" y="3175960"/>
            <a:ext cx="75475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Marianne" panose="02000000000000000000" pitchFamily="50" charset="0"/>
              </a:rPr>
              <a:t>Echanges avec les participants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7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29300" y="3099856"/>
            <a:ext cx="6090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Marianne" panose="02000000000000000000" pitchFamily="50" charset="0"/>
                <a:hlinkClick r:id="rId2"/>
              </a:rPr>
              <a:t>Lien vers le Webinaire pour les M2C du </a:t>
            </a:r>
            <a:r>
              <a:rPr lang="fr-FR" sz="2800" b="1" dirty="0" smtClean="0">
                <a:latin typeface="Marianne" panose="02000000000000000000" pitchFamily="50" charset="0"/>
                <a:hlinkClick r:id="rId2"/>
              </a:rPr>
              <a:t>16 septembre 2024</a:t>
            </a:r>
            <a:endParaRPr lang="fr-FR" sz="2800" b="1" dirty="0">
              <a:latin typeface="Marianne" panose="02000000000000000000" pitchFamily="50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85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57200" y="2748362"/>
            <a:ext cx="833423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dirty="0">
                <a:latin typeface="Marianne" panose="02000000000000000000" pitchFamily="2" charset="0"/>
              </a:rPr>
              <a:t>Rappel réforme des MEEF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dirty="0">
                <a:latin typeface="Marianne" panose="02000000000000000000" pitchFamily="2" charset="0"/>
              </a:rPr>
              <a:t>2 types de stage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2000" b="1" dirty="0">
                <a:latin typeface="Marianne" panose="02000000000000000000" pitchFamily="2" charset="0"/>
              </a:rPr>
              <a:t>M2 SOPA (M2S)</a:t>
            </a:r>
          </a:p>
          <a:p>
            <a:pPr marL="800100" lvl="1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2000" b="1" dirty="0">
                <a:latin typeface="Marianne" panose="02000000000000000000" pitchFamily="2" charset="0"/>
              </a:rPr>
              <a:t>M2 contractuels alternants (M2C)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dirty="0">
                <a:latin typeface="Marianne" panose="02000000000000000000" pitchFamily="2" charset="0"/>
              </a:rPr>
              <a:t>Différence « anciens stagiaires » / nouveaux étudiants M2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dirty="0">
                <a:latin typeface="Marianne" panose="02000000000000000000" pitchFamily="2" charset="0"/>
              </a:rPr>
              <a:t>Enjeux pour les étudiants de M2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b="1" dirty="0">
                <a:latin typeface="Marianne" panose="02000000000000000000" pitchFamily="2" charset="0"/>
              </a:rPr>
              <a:t>Rappel sur l’année T0 : temps plein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7714" y="1679064"/>
            <a:ext cx="4506362" cy="656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arenR"/>
            </a:pPr>
            <a:r>
              <a:rPr lang="fr-FR" sz="2800" b="1" dirty="0">
                <a:latin typeface="Marianne" panose="02000000000000000000" pitchFamily="50" charset="0"/>
              </a:rPr>
              <a:t>Présentation du cadre</a:t>
            </a:r>
          </a:p>
        </p:txBody>
      </p:sp>
    </p:spTree>
    <p:extLst>
      <p:ext uri="{BB962C8B-B14F-4D97-AF65-F5344CB8AC3E}">
        <p14:creationId xmlns:p14="http://schemas.microsoft.com/office/powerpoint/2010/main" val="1585753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04979" y="1447362"/>
            <a:ext cx="8528539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Marianne" panose="02000000000000000000" pitchFamily="2" charset="0"/>
              </a:rPr>
              <a:t>Contrat et missions</a:t>
            </a:r>
          </a:p>
          <a:p>
            <a:endParaRPr lang="fr-FR" b="1" dirty="0">
              <a:latin typeface="Marianne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Marianne" panose="02000000000000000000" pitchFamily="2" charset="0"/>
              </a:rPr>
              <a:t>1/3 temps = 216h face à face élèves pour un enseignant (hors EPS)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Marianne" panose="02000000000000000000" pitchFamily="2" charset="0"/>
              </a:rPr>
              <a:t>Autres missions des enseignants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Marianne" panose="02000000000000000000" pitchFamily="2" charset="0"/>
              </a:rPr>
              <a:t>Hors mission : pas d’HSE, RCD, PACTE etc. Pas de mission de PP, passation d’examen..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Marianne" panose="02000000000000000000" pitchFamily="2" charset="0"/>
              </a:rPr>
              <a:t>Autorisation d’absence pour passation du concours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Marianne" panose="02000000000000000000" pitchFamily="2" charset="0"/>
              </a:rPr>
              <a:t>Respect du temps universitaire / sollicitations établissement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latin typeface="Marianne" panose="02000000000000000000" pitchFamily="2" charset="0"/>
              </a:rPr>
              <a:t>En cas de démission -&gt; M2 SOPA</a:t>
            </a:r>
          </a:p>
          <a:p>
            <a:endParaRPr lang="fr-FR" dirty="0"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594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58983" y="928131"/>
            <a:ext cx="82194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 dirty="0">
                <a:latin typeface="Marianne" panose="02000000000000000000" pitchFamily="50" charset="0"/>
              </a:rPr>
              <a:t>2) Présentation du cadre universitaire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56962" y="1666795"/>
            <a:ext cx="9087038" cy="4892148"/>
            <a:chOff x="60263" y="1701456"/>
            <a:chExt cx="9087038" cy="489214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882ABAC-15AE-42A3-959B-F5AFB6C54C8E}"/>
                </a:ext>
              </a:extLst>
            </p:cNvPr>
            <p:cNvSpPr/>
            <p:nvPr/>
          </p:nvSpPr>
          <p:spPr>
            <a:xfrm>
              <a:off x="410645" y="1701456"/>
              <a:ext cx="8667750" cy="523875"/>
            </a:xfrm>
            <a:prstGeom prst="rect">
              <a:avLst/>
            </a:prstGeom>
            <a:solidFill>
              <a:srgbClr val="ED7D3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DEVENIR PROFESSEUR OU CPE</a:t>
              </a:r>
              <a:endParaRPr kumimoji="0" lang="fr-FR" sz="2700" b="1" i="0" u="sng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3F0B140-0F99-44DD-A751-67EC78CE9BEC}"/>
                </a:ext>
              </a:extLst>
            </p:cNvPr>
            <p:cNvSpPr/>
            <p:nvPr/>
          </p:nvSpPr>
          <p:spPr>
            <a:xfrm>
              <a:off x="5856814" y="2370093"/>
              <a:ext cx="497589" cy="4223510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CONCOURS RECRUTEMENT</a:t>
              </a:r>
            </a:p>
          </p:txBody>
        </p:sp>
        <p:sp>
          <p:nvSpPr>
            <p:cNvPr id="24" name="Flèche : pentagone 23">
              <a:extLst>
                <a:ext uri="{FF2B5EF4-FFF2-40B4-BE49-F238E27FC236}">
                  <a16:creationId xmlns:a16="http://schemas.microsoft.com/office/drawing/2014/main" id="{84584DA9-E84A-4572-B381-1B5FB4A49488}"/>
                </a:ext>
              </a:extLst>
            </p:cNvPr>
            <p:cNvSpPr/>
            <p:nvPr/>
          </p:nvSpPr>
          <p:spPr>
            <a:xfrm>
              <a:off x="410644" y="2925828"/>
              <a:ext cx="2668293" cy="313509"/>
            </a:xfrm>
            <a:prstGeom prst="homePlate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8900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Année Master 1</a:t>
              </a:r>
            </a:p>
          </p:txBody>
        </p:sp>
        <p:sp>
          <p:nvSpPr>
            <p:cNvPr id="25" name="Flèche : pentagone 24">
              <a:extLst>
                <a:ext uri="{FF2B5EF4-FFF2-40B4-BE49-F238E27FC236}">
                  <a16:creationId xmlns:a16="http://schemas.microsoft.com/office/drawing/2014/main" id="{41939F61-59D6-430D-B31A-3A6753D04477}"/>
                </a:ext>
              </a:extLst>
            </p:cNvPr>
            <p:cNvSpPr/>
            <p:nvPr/>
          </p:nvSpPr>
          <p:spPr>
            <a:xfrm>
              <a:off x="410643" y="2418825"/>
              <a:ext cx="5431327" cy="313509"/>
            </a:xfrm>
            <a:prstGeom prst="homePlate">
              <a:avLst/>
            </a:prstGeom>
            <a:solidFill>
              <a:srgbClr val="ED7D3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0" bIns="0" rtlCol="0" anchor="t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Master MEEF</a:t>
              </a:r>
            </a:p>
          </p:txBody>
        </p:sp>
        <p:sp>
          <p:nvSpPr>
            <p:cNvPr id="26" name="Flèche : pentagone 25">
              <a:extLst>
                <a:ext uri="{FF2B5EF4-FFF2-40B4-BE49-F238E27FC236}">
                  <a16:creationId xmlns:a16="http://schemas.microsoft.com/office/drawing/2014/main" id="{E9818861-CB37-4463-AA1E-A666EF66ADB9}"/>
                </a:ext>
              </a:extLst>
            </p:cNvPr>
            <p:cNvSpPr/>
            <p:nvPr/>
          </p:nvSpPr>
          <p:spPr>
            <a:xfrm>
              <a:off x="6410103" y="2418825"/>
              <a:ext cx="2668292" cy="313509"/>
            </a:xfrm>
            <a:prstGeom prst="homePlate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Professeur-stagiaire</a:t>
              </a:r>
            </a:p>
          </p:txBody>
        </p:sp>
        <p:sp>
          <p:nvSpPr>
            <p:cNvPr id="27" name="Flèche : pentagone 26">
              <a:extLst>
                <a:ext uri="{FF2B5EF4-FFF2-40B4-BE49-F238E27FC236}">
                  <a16:creationId xmlns:a16="http://schemas.microsoft.com/office/drawing/2014/main" id="{0C7403DD-78DC-43CD-97CA-71BDB7409F7C}"/>
                </a:ext>
              </a:extLst>
            </p:cNvPr>
            <p:cNvSpPr/>
            <p:nvPr/>
          </p:nvSpPr>
          <p:spPr>
            <a:xfrm>
              <a:off x="3173677" y="2925828"/>
              <a:ext cx="2668293" cy="313509"/>
            </a:xfrm>
            <a:prstGeom prst="homePlate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8900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Année Master 2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46A0EB7-964E-4FE0-B0E9-9436EF0D2D7D}"/>
                </a:ext>
              </a:extLst>
            </p:cNvPr>
            <p:cNvSpPr/>
            <p:nvPr/>
          </p:nvSpPr>
          <p:spPr>
            <a:xfrm>
              <a:off x="410643" y="3400267"/>
              <a:ext cx="2668293" cy="1575612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62000" rtlCol="0" anchor="t"/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-&gt; Environ 60% des 800 heures de cours</a:t>
              </a:r>
              <a:r>
                <a:rPr kumimoji="0" lang="fr-FR" sz="2100" b="0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/>
              </a:r>
              <a:br>
                <a:rPr kumimoji="0" lang="fr-FR" sz="2100" b="0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endParaRPr kumimoji="0" lang="fr-FR" sz="2100" b="1" i="0" u="none" strike="noStrike" kern="0" cap="none" spc="-113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-&gt; 6 semaines de stage SOPA*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Stage de 4 semaines à l’international possible</a:t>
              </a:r>
              <a:endParaRPr kumimoji="0" lang="fr-FR" sz="2100" b="0" i="0" u="none" strike="noStrike" kern="0" cap="none" spc="-113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00" b="0" i="0" u="none" strike="noStrike" kern="0" cap="none" spc="-113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* SOPA : Stage d’Observation de Pratique    Accompagnée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00" b="0" i="0" u="none" strike="noStrike" kern="0" cap="none" spc="-11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8324296-C736-4DD6-A2B8-BEA3A5A6ADCC}"/>
                </a:ext>
              </a:extLst>
            </p:cNvPr>
            <p:cNvSpPr/>
            <p:nvPr/>
          </p:nvSpPr>
          <p:spPr>
            <a:xfrm>
              <a:off x="3173677" y="3400267"/>
              <a:ext cx="2668293" cy="1575612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62000" rtlCol="0" anchor="t"/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-&gt; Environ 40% des 800 heures de cours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00" b="1" i="0" u="none" strike="noStrike" kern="0" cap="none" spc="-113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-&gt; 12 semaines de Stage :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SOPA, </a:t>
              </a:r>
              <a:r>
                <a:rPr kumimoji="0" lang="fr-FR" sz="1800" b="0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Stage à l’international possible (M2S)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ou Stage en alternance donnant lieu </a:t>
              </a:r>
              <a:br>
                <a:rPr kumimoji="0" lang="fr-FR" sz="18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8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à un contrat de travail avec la DSDEN </a:t>
              </a:r>
              <a:r>
                <a:rPr kumimoji="0" lang="fr-FR" sz="1800" b="0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(M2C)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1" i="0" u="none" strike="noStrike" kern="0" cap="none" spc="-113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Triangle isocèle 29">
              <a:extLst>
                <a:ext uri="{FF2B5EF4-FFF2-40B4-BE49-F238E27FC236}">
                  <a16:creationId xmlns:a16="http://schemas.microsoft.com/office/drawing/2014/main" id="{48795963-DA01-423B-86A5-B16BE935F636}"/>
                </a:ext>
              </a:extLst>
            </p:cNvPr>
            <p:cNvSpPr/>
            <p:nvPr/>
          </p:nvSpPr>
          <p:spPr>
            <a:xfrm rot="10800000">
              <a:off x="1482572" y="4975880"/>
              <a:ext cx="524435" cy="186146"/>
            </a:xfrm>
            <a:prstGeom prst="triangle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Triangle isocèle 30">
              <a:extLst>
                <a:ext uri="{FF2B5EF4-FFF2-40B4-BE49-F238E27FC236}">
                  <a16:creationId xmlns:a16="http://schemas.microsoft.com/office/drawing/2014/main" id="{D372C10B-AD7B-44F5-A0E9-DBE65E61F270}"/>
                </a:ext>
              </a:extLst>
            </p:cNvPr>
            <p:cNvSpPr/>
            <p:nvPr/>
          </p:nvSpPr>
          <p:spPr>
            <a:xfrm rot="10800000">
              <a:off x="4245606" y="4975880"/>
              <a:ext cx="524435" cy="186146"/>
            </a:xfrm>
            <a:prstGeom prst="triangle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6152C96-C523-478C-AFC5-FDBB50695DA4}"/>
                </a:ext>
              </a:extLst>
            </p:cNvPr>
            <p:cNvSpPr/>
            <p:nvPr/>
          </p:nvSpPr>
          <p:spPr>
            <a:xfrm>
              <a:off x="3735426" y="5632012"/>
              <a:ext cx="2018186" cy="55166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0" normalizeH="0" baseline="3000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Continuum de formation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9FA9170-1113-4CEF-A137-6EAB7452F9D6}"/>
                </a:ext>
              </a:extLst>
            </p:cNvPr>
            <p:cNvSpPr/>
            <p:nvPr/>
          </p:nvSpPr>
          <p:spPr>
            <a:xfrm>
              <a:off x="410643" y="5225838"/>
              <a:ext cx="2668293" cy="257166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6200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60 crédits (ECTS)</a:t>
              </a:r>
              <a:endParaRPr kumimoji="0" lang="fr-FR" sz="2100" b="0" i="0" u="none" strike="noStrike" kern="0" cap="none" spc="-11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AE0EF7C-16D0-4898-BE4E-5410AB54F454}"/>
                </a:ext>
              </a:extLst>
            </p:cNvPr>
            <p:cNvSpPr/>
            <p:nvPr/>
          </p:nvSpPr>
          <p:spPr>
            <a:xfrm>
              <a:off x="3173676" y="5229983"/>
              <a:ext cx="2668293" cy="257166"/>
            </a:xfrm>
            <a:prstGeom prst="rect">
              <a:avLst/>
            </a:prstGeom>
            <a:solidFill>
              <a:srgbClr val="ED7D31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6200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60 crédits (ECTS)</a:t>
              </a:r>
              <a:endParaRPr kumimoji="0" lang="fr-FR" sz="2100" b="0" i="0" u="none" strike="noStrike" kern="0" cap="none" spc="-113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Triangle rectangle 34">
              <a:extLst>
                <a:ext uri="{FF2B5EF4-FFF2-40B4-BE49-F238E27FC236}">
                  <a16:creationId xmlns:a16="http://schemas.microsoft.com/office/drawing/2014/main" id="{D0C354D8-1217-438A-938B-BBDD61750219}"/>
                </a:ext>
              </a:extLst>
            </p:cNvPr>
            <p:cNvSpPr/>
            <p:nvPr/>
          </p:nvSpPr>
          <p:spPr>
            <a:xfrm>
              <a:off x="676785" y="5876355"/>
              <a:ext cx="494180" cy="292329"/>
            </a:xfrm>
            <a:prstGeom prst="rtTriangle">
              <a:avLst/>
            </a:prstGeom>
            <a:solidFill>
              <a:srgbClr val="ED7D3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3DF2535-6AFE-490E-A882-4224EF3FC0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629" y="6135112"/>
              <a:ext cx="2482283" cy="392239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3EE04AF-5BE6-4376-B4DF-0A9729663CFB}"/>
                </a:ext>
              </a:extLst>
            </p:cNvPr>
            <p:cNvSpPr/>
            <p:nvPr/>
          </p:nvSpPr>
          <p:spPr>
            <a:xfrm>
              <a:off x="6410104" y="2859574"/>
              <a:ext cx="2668293" cy="3734030"/>
            </a:xfrm>
            <a:prstGeom prst="rect">
              <a:avLst/>
            </a:prstGeom>
            <a:solidFill>
              <a:srgbClr val="4472C4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tIns="162000" rtlCol="0" anchor="ctr" anchorCtr="0"/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-&gt; </a:t>
              </a:r>
              <a:r>
                <a:rPr kumimoji="0" lang="fr-FR" sz="2100" b="1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 responsabilité de classe à 100 % : lauréats titulaires d’un master MEEF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3000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Parcours AEU </a:t>
              </a:r>
              <a:r>
                <a:rPr kumimoji="0" lang="fr-FR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(12 jours de formation à l’</a:t>
              </a:r>
              <a:r>
                <a:rPr kumimoji="0" lang="fr-FR" sz="1800" b="0" i="0" u="none" strike="noStrike" kern="0" cap="none" spc="0" normalizeH="0" baseline="3000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Inspé</a:t>
              </a:r>
              <a:r>
                <a:rPr kumimoji="0" lang="fr-FR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-113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 responsabilité de classe à 50 % : titulaires autre diplôme niveau bac +5 ou autres conditions d’accès au CRPE </a:t>
              </a:r>
              <a:endParaRPr kumimoji="0" lang="fr-FR" sz="21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-113" normalizeH="0" baseline="3000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Parcours DIU  à l’</a:t>
              </a:r>
              <a:r>
                <a:rPr kumimoji="0" lang="fr-FR" sz="1800" b="1" i="0" u="none" strike="noStrike" kern="0" cap="none" spc="-113" normalizeH="0" baseline="3000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Inspé</a:t>
              </a:r>
              <a:endParaRPr kumimoji="0" lang="fr-FR" sz="1800" b="1" i="0" u="none" strike="noStrike" kern="0" cap="none" spc="-113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E02D8CDB-E64E-4A2A-9835-4A8D67F86563}"/>
                </a:ext>
              </a:extLst>
            </p:cNvPr>
            <p:cNvSpPr txBox="1"/>
            <p:nvPr/>
          </p:nvSpPr>
          <p:spPr>
            <a:xfrm>
              <a:off x="410640" y="5621542"/>
              <a:ext cx="5446175" cy="972061"/>
            </a:xfrm>
            <a:prstGeom prst="rect">
              <a:avLst/>
            </a:prstGeom>
            <a:solidFill>
              <a:srgbClr val="70AD47">
                <a:lumMod val="60000"/>
                <a:lumOff val="40000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45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4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			AUTRES PARCOURS </a:t>
              </a:r>
              <a:r>
                <a:rPr kumimoji="0" lang="fr-FR" sz="13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sym typeface="Wingdings" panose="05000000000000000000" pitchFamily="2" charset="2"/>
                </a:rPr>
                <a:t>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45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Wingdings" panose="05000000000000000000" pitchFamily="2" charset="2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38CEA8D-D333-48EE-92A2-CD84E4A0EC69}"/>
                </a:ext>
              </a:extLst>
            </p:cNvPr>
            <p:cNvSpPr/>
            <p:nvPr/>
          </p:nvSpPr>
          <p:spPr>
            <a:xfrm>
              <a:off x="8733357" y="3994575"/>
              <a:ext cx="413944" cy="127619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lumMod val="60000"/>
                    <a:lumOff val="40000"/>
                    <a:tint val="66000"/>
                    <a:satMod val="160000"/>
                  </a:srgbClr>
                </a:gs>
                <a:gs pos="50000">
                  <a:srgbClr val="FFC000">
                    <a:lumMod val="60000"/>
                    <a:lumOff val="40000"/>
                    <a:tint val="44500"/>
                    <a:satMod val="160000"/>
                  </a:srgbClr>
                </a:gs>
                <a:gs pos="100000">
                  <a:srgbClr val="FFC000">
                    <a:lumMod val="60000"/>
                    <a:lumOff val="40000"/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Titularisation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A23F2C7-C7D5-44D8-BC9A-7A177C964A93}"/>
                </a:ext>
              </a:extLst>
            </p:cNvPr>
            <p:cNvSpPr/>
            <p:nvPr/>
          </p:nvSpPr>
          <p:spPr>
            <a:xfrm rot="10800000">
              <a:off x="60263" y="3816076"/>
              <a:ext cx="294679" cy="127619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lumMod val="60000"/>
                    <a:lumOff val="40000"/>
                    <a:tint val="66000"/>
                    <a:satMod val="160000"/>
                  </a:srgbClr>
                </a:gs>
                <a:gs pos="50000">
                  <a:srgbClr val="FFC000">
                    <a:lumMod val="60000"/>
                    <a:lumOff val="40000"/>
                    <a:tint val="44500"/>
                    <a:satMod val="160000"/>
                  </a:srgbClr>
                </a:gs>
                <a:gs pos="100000">
                  <a:srgbClr val="FFC000">
                    <a:lumMod val="60000"/>
                    <a:lumOff val="40000"/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vert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00" b="1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Licence</a:t>
              </a:r>
            </a:p>
          </p:txBody>
        </p:sp>
      </p:grpSp>
      <p:pic>
        <p:nvPicPr>
          <p:cNvPr id="44" name="Imag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463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e 39"/>
          <p:cNvGrpSpPr/>
          <p:nvPr/>
        </p:nvGrpSpPr>
        <p:grpSpPr>
          <a:xfrm>
            <a:off x="692727" y="1137604"/>
            <a:ext cx="8254711" cy="4681306"/>
            <a:chOff x="238122" y="1054475"/>
            <a:chExt cx="8667753" cy="4846065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5A41F76-9CA2-4F3B-893D-DF4F0409D153}"/>
                </a:ext>
              </a:extLst>
            </p:cNvPr>
            <p:cNvSpPr/>
            <p:nvPr/>
          </p:nvSpPr>
          <p:spPr>
            <a:xfrm>
              <a:off x="238125" y="1054475"/>
              <a:ext cx="8667750" cy="5238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PRESENTATION DE LA STRUCTURE GENERALE DU PARCOURS </a:t>
              </a: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MEEF</a:t>
              </a: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–&gt; 4 BLOCS</a:t>
              </a:r>
              <a:endParaRPr kumimoji="0" lang="fr-FR" sz="3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21F1977-9015-42B1-A839-0DE43571B5D3}"/>
                </a:ext>
              </a:extLst>
            </p:cNvPr>
            <p:cNvSpPr/>
            <p:nvPr/>
          </p:nvSpPr>
          <p:spPr>
            <a:xfrm>
              <a:off x="238123" y="5446059"/>
              <a:ext cx="8667750" cy="4544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Triangle rectangle 45">
              <a:extLst>
                <a:ext uri="{FF2B5EF4-FFF2-40B4-BE49-F238E27FC236}">
                  <a16:creationId xmlns:a16="http://schemas.microsoft.com/office/drawing/2014/main" id="{F03358A2-063D-40A0-9822-DBCB4EEE4EBE}"/>
                </a:ext>
              </a:extLst>
            </p:cNvPr>
            <p:cNvSpPr/>
            <p:nvPr/>
          </p:nvSpPr>
          <p:spPr>
            <a:xfrm>
              <a:off x="504265" y="5229374"/>
              <a:ext cx="494180" cy="292329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7" name="Image 46">
              <a:extLst>
                <a:ext uri="{FF2B5EF4-FFF2-40B4-BE49-F238E27FC236}">
                  <a16:creationId xmlns:a16="http://schemas.microsoft.com/office/drawing/2014/main" id="{88035638-BB21-444E-8F54-AD5CBBA72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109" y="5488131"/>
              <a:ext cx="2482283" cy="392239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F023855-7B9E-4478-8E9E-F988B237D3CA}"/>
                </a:ext>
              </a:extLst>
            </p:cNvPr>
            <p:cNvSpPr/>
            <p:nvPr/>
          </p:nvSpPr>
          <p:spPr>
            <a:xfrm>
              <a:off x="238123" y="1764927"/>
              <a:ext cx="2089895" cy="161364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BLOC 1 :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L’enseignant acteur </a:t>
              </a:r>
              <a:b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 la communauté éducative et du service public de l’Education Nationale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7BACFAB-737E-4321-A4CF-D57758C1D1D4}"/>
                </a:ext>
              </a:extLst>
            </p:cNvPr>
            <p:cNvSpPr/>
            <p:nvPr/>
          </p:nvSpPr>
          <p:spPr>
            <a:xfrm>
              <a:off x="2430556" y="1764924"/>
              <a:ext cx="2089895" cy="15838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BLOC 2 : </a:t>
              </a:r>
              <a:b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L’enseignant concepteur</a:t>
              </a:r>
              <a:b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 son enseignement, anticipant les apprentissages de chaque élève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2C9FAE3-2BDC-44A8-B94F-FC764CA86CE3}"/>
                </a:ext>
              </a:extLst>
            </p:cNvPr>
            <p:cNvSpPr/>
            <p:nvPr/>
          </p:nvSpPr>
          <p:spPr>
            <a:xfrm>
              <a:off x="6815420" y="1764924"/>
              <a:ext cx="2089895" cy="15838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BLOC 4 : </a:t>
              </a:r>
              <a:b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L’enseignant praticien réflexif, acteur </a:t>
              </a:r>
              <a:b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 son développement professionnel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6713E80-E2EF-4300-81AA-416E4FF760B2}"/>
                </a:ext>
              </a:extLst>
            </p:cNvPr>
            <p:cNvSpPr/>
            <p:nvPr/>
          </p:nvSpPr>
          <p:spPr>
            <a:xfrm>
              <a:off x="4622988" y="1764924"/>
              <a:ext cx="2089895" cy="15838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BLOC 3 :</a:t>
              </a:r>
              <a:b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r-FR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L’enseignant efficace dans la mise en œuvre de son enseignement, pour faire apprendre chaque élève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7B1EA8B-981D-483D-9C64-8208474F8714}"/>
                </a:ext>
              </a:extLst>
            </p:cNvPr>
            <p:cNvSpPr/>
            <p:nvPr/>
          </p:nvSpPr>
          <p:spPr>
            <a:xfrm>
              <a:off x="238123" y="3353362"/>
              <a:ext cx="2089895" cy="103373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Deux UE SR*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Une UE IRS*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Dans chaque UE de 1 à 6 modules</a:t>
              </a:r>
            </a:p>
          </p:txBody>
        </p:sp>
        <p:sp>
          <p:nvSpPr>
            <p:cNvPr id="53" name="Triangle isocèle 52">
              <a:extLst>
                <a:ext uri="{FF2B5EF4-FFF2-40B4-BE49-F238E27FC236}">
                  <a16:creationId xmlns:a16="http://schemas.microsoft.com/office/drawing/2014/main" id="{F4FD5B08-7C7E-4F7B-8D0B-DB0828FD2900}"/>
                </a:ext>
              </a:extLst>
            </p:cNvPr>
            <p:cNvSpPr/>
            <p:nvPr/>
          </p:nvSpPr>
          <p:spPr>
            <a:xfrm rot="10800000">
              <a:off x="1020853" y="3348749"/>
              <a:ext cx="524435" cy="18614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CDF83C5-9D5A-4736-8468-BCE46D65BCF0}"/>
                </a:ext>
              </a:extLst>
            </p:cNvPr>
            <p:cNvSpPr/>
            <p:nvPr/>
          </p:nvSpPr>
          <p:spPr>
            <a:xfrm>
              <a:off x="2430556" y="3348748"/>
              <a:ext cx="2089895" cy="103373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Deux UE SR*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Une UE IRS*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Dans chaque UE de 1 à 6 modules</a:t>
              </a:r>
            </a:p>
          </p:txBody>
        </p:sp>
        <p:sp>
          <p:nvSpPr>
            <p:cNvPr id="55" name="Triangle isocèle 54">
              <a:extLst>
                <a:ext uri="{FF2B5EF4-FFF2-40B4-BE49-F238E27FC236}">
                  <a16:creationId xmlns:a16="http://schemas.microsoft.com/office/drawing/2014/main" id="{5D050ABC-2D72-47CE-998F-AC8CE511F24F}"/>
                </a:ext>
              </a:extLst>
            </p:cNvPr>
            <p:cNvSpPr/>
            <p:nvPr/>
          </p:nvSpPr>
          <p:spPr>
            <a:xfrm rot="10800000">
              <a:off x="3213285" y="3348749"/>
              <a:ext cx="524435" cy="18614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7DC3657-2E3D-4DF0-85C3-8313CA4F1F14}"/>
                </a:ext>
              </a:extLst>
            </p:cNvPr>
            <p:cNvSpPr/>
            <p:nvPr/>
          </p:nvSpPr>
          <p:spPr>
            <a:xfrm>
              <a:off x="4622988" y="3348748"/>
              <a:ext cx="2089895" cy="103373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Deux UE SR*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Une UE IRS*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Dans chaque UE de 1 à 6 modules</a:t>
              </a:r>
            </a:p>
          </p:txBody>
        </p:sp>
        <p:sp>
          <p:nvSpPr>
            <p:cNvPr id="57" name="Triangle isocèle 56">
              <a:extLst>
                <a:ext uri="{FF2B5EF4-FFF2-40B4-BE49-F238E27FC236}">
                  <a16:creationId xmlns:a16="http://schemas.microsoft.com/office/drawing/2014/main" id="{06AAEB9B-6AC6-404B-81FE-E38CB0C004BB}"/>
                </a:ext>
              </a:extLst>
            </p:cNvPr>
            <p:cNvSpPr/>
            <p:nvPr/>
          </p:nvSpPr>
          <p:spPr>
            <a:xfrm rot="10800000">
              <a:off x="5405717" y="3348749"/>
              <a:ext cx="524435" cy="18614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34E5E55-DC9C-4399-918A-24F78DBAC4EF}"/>
                </a:ext>
              </a:extLst>
            </p:cNvPr>
            <p:cNvSpPr/>
            <p:nvPr/>
          </p:nvSpPr>
          <p:spPr>
            <a:xfrm>
              <a:off x="6815420" y="3348748"/>
              <a:ext cx="2089895" cy="103373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Deux UE SR*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Une UE IRS*</a:t>
              </a:r>
              <a:endPara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Dans chaque UE de 1 à 6 modules</a:t>
              </a:r>
            </a:p>
          </p:txBody>
        </p:sp>
        <p:sp>
          <p:nvSpPr>
            <p:cNvPr id="59" name="Triangle isocèle 58">
              <a:extLst>
                <a:ext uri="{FF2B5EF4-FFF2-40B4-BE49-F238E27FC236}">
                  <a16:creationId xmlns:a16="http://schemas.microsoft.com/office/drawing/2014/main" id="{AF1B467E-7241-40BC-B937-23A296C40242}"/>
                </a:ext>
              </a:extLst>
            </p:cNvPr>
            <p:cNvSpPr/>
            <p:nvPr/>
          </p:nvSpPr>
          <p:spPr>
            <a:xfrm rot="10800000">
              <a:off x="7598149" y="3348749"/>
              <a:ext cx="524435" cy="18614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5A5F375-FD85-4942-A7B5-893CCD9E8A72}"/>
                </a:ext>
              </a:extLst>
            </p:cNvPr>
            <p:cNvSpPr/>
            <p:nvPr/>
          </p:nvSpPr>
          <p:spPr>
            <a:xfrm>
              <a:off x="238123" y="5153729"/>
              <a:ext cx="8667192" cy="292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* UE SR : unité d’enseignement de structuration des ressources - UE IRS : unité d’enseignement d’intégration des ressources en situation 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65D80A-D2CD-4E0F-BAD5-DDE07D09ACE2}"/>
                </a:ext>
              </a:extLst>
            </p:cNvPr>
            <p:cNvSpPr/>
            <p:nvPr/>
          </p:nvSpPr>
          <p:spPr>
            <a:xfrm>
              <a:off x="238122" y="4382487"/>
              <a:ext cx="2089895" cy="7105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A93D453-0B75-4399-97DA-288382024948}"/>
                </a:ext>
              </a:extLst>
            </p:cNvPr>
            <p:cNvSpPr/>
            <p:nvPr/>
          </p:nvSpPr>
          <p:spPr>
            <a:xfrm>
              <a:off x="2430556" y="4382487"/>
              <a:ext cx="2089895" cy="7105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58199E96-EAF7-446E-BA78-44433BDA8D50}"/>
                </a:ext>
              </a:extLst>
            </p:cNvPr>
            <p:cNvSpPr/>
            <p:nvPr/>
          </p:nvSpPr>
          <p:spPr>
            <a:xfrm>
              <a:off x="4622986" y="4382487"/>
              <a:ext cx="2089895" cy="7105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E6D81129-AF7E-463E-A21B-45C54DE76EE0}"/>
                </a:ext>
              </a:extLst>
            </p:cNvPr>
            <p:cNvSpPr/>
            <p:nvPr/>
          </p:nvSpPr>
          <p:spPr>
            <a:xfrm>
              <a:off x="6815417" y="4382487"/>
              <a:ext cx="2089895" cy="7105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EC205DEA-2059-435B-BD4A-086FAFB81D7A}"/>
              </a:ext>
            </a:extLst>
          </p:cNvPr>
          <p:cNvSpPr/>
          <p:nvPr/>
        </p:nvSpPr>
        <p:spPr>
          <a:xfrm>
            <a:off x="263235" y="5897661"/>
            <a:ext cx="8581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fr-FR" dirty="0">
                <a:solidFill>
                  <a:prstClr val="black"/>
                </a:solidFill>
              </a:rPr>
              <a:t>- Pas de compensation entre les blocs</a:t>
            </a:r>
          </a:p>
          <a:p>
            <a:pPr lvl="0" defTabSz="457200">
              <a:defRPr/>
            </a:pPr>
            <a:r>
              <a:rPr lang="fr-FR" dirty="0">
                <a:solidFill>
                  <a:prstClr val="black"/>
                </a:solidFill>
              </a:rPr>
              <a:t>- Les UE sont compensables entre elles, à l’exception de l’UE de langue de niveau B2 de M2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49562DB-4695-45CA-8B85-EF56FD5EE821}"/>
              </a:ext>
            </a:extLst>
          </p:cNvPr>
          <p:cNvSpPr/>
          <p:nvPr/>
        </p:nvSpPr>
        <p:spPr>
          <a:xfrm>
            <a:off x="1937603" y="499122"/>
            <a:ext cx="41282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PARCOURS MASTER 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MEEF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985" y="278246"/>
            <a:ext cx="2887153" cy="57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91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E56AEF4-94E0-46F4-825E-7B2E62CD5F83}"/>
              </a:ext>
            </a:extLst>
          </p:cNvPr>
          <p:cNvSpPr/>
          <p:nvPr/>
        </p:nvSpPr>
        <p:spPr>
          <a:xfrm>
            <a:off x="2086906" y="874450"/>
            <a:ext cx="49373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Fiche de liaison et évaluation des M1 et M2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60EA5E65-51C3-4B7E-902F-1DC521AA5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54" y="1371600"/>
            <a:ext cx="4001880" cy="519332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6592F12-899C-4574-BD8A-A3B62E9CD1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135922"/>
            <a:ext cx="4281921" cy="163536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89413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E56AEF4-94E0-46F4-825E-7B2E62CD5F83}"/>
              </a:ext>
            </a:extLst>
          </p:cNvPr>
          <p:cNvSpPr/>
          <p:nvPr/>
        </p:nvSpPr>
        <p:spPr>
          <a:xfrm>
            <a:off x="2086906" y="874450"/>
            <a:ext cx="49373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Marianne" panose="02000000000000000000" pitchFamily="50" charset="0"/>
              </a:rPr>
              <a:t>Fiche de liaison et évaluation des M1 et M2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285" y="310358"/>
            <a:ext cx="2887153" cy="576333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67182ED7-C590-4140-9051-FA149B563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338" y="1380948"/>
            <a:ext cx="8164748" cy="494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29988"/>
      </p:ext>
    </p:extLst>
  </p:cSld>
  <p:clrMapOvr>
    <a:masterClrMapping/>
  </p:clrMapOvr>
</p:sld>
</file>

<file path=ppt/theme/theme1.xml><?xml version="1.0" encoding="utf-8"?>
<a:theme xmlns:a="http://schemas.openxmlformats.org/drawingml/2006/main" name="ppt17F3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3.xml><?xml version="1.0" encoding="utf-8"?>
<a:theme xmlns:a="http://schemas.openxmlformats.org/drawingml/2006/main" name="1_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ppt17F3.tmp</Template>
  <TotalTime>6087</TotalTime>
  <Words>1863</Words>
  <Application>Microsoft Office PowerPoint</Application>
  <PresentationFormat>Affichage à l'écran (4:3)</PresentationFormat>
  <Paragraphs>303</Paragraphs>
  <Slides>21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4" baseType="lpstr">
      <vt:lpstr>Arial</vt:lpstr>
      <vt:lpstr>Calibri</vt:lpstr>
      <vt:lpstr>Courier New</vt:lpstr>
      <vt:lpstr>DejaVu Sans</vt:lpstr>
      <vt:lpstr>Marianne</vt:lpstr>
      <vt:lpstr>MS Mincho</vt:lpstr>
      <vt:lpstr>Symbol</vt:lpstr>
      <vt:lpstr>Times New Roman</vt:lpstr>
      <vt:lpstr>Wingdings</vt:lpstr>
      <vt:lpstr>Wingdings 2</vt:lpstr>
      <vt:lpstr>ppt17F3.tmp</vt:lpstr>
      <vt:lpstr>MINISTÈRIEL</vt:lpstr>
      <vt:lpstr>1_MINISTÈRIEL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ACADEMIE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poline</dc:creator>
  <cp:lastModifiedBy>srey5</cp:lastModifiedBy>
  <cp:revision>114</cp:revision>
  <cp:lastPrinted>2022-10-11T14:39:26Z</cp:lastPrinted>
  <dcterms:created xsi:type="dcterms:W3CDTF">2020-06-15T15:23:39Z</dcterms:created>
  <dcterms:modified xsi:type="dcterms:W3CDTF">2024-09-30T10:34:37Z</dcterms:modified>
</cp:coreProperties>
</file>